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8" r:id="rId4"/>
    <p:sldId id="25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6702-FE55-4745-A113-FC51375E2115}" type="datetimeFigureOut">
              <a:rPr lang="it-IT" smtClean="0"/>
              <a:pPr/>
              <a:t>04/06/2016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B91-5CD3-4999-AC35-256CE23EA1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6702-FE55-4745-A113-FC51375E2115}" type="datetimeFigureOut">
              <a:rPr lang="it-IT" smtClean="0"/>
              <a:pPr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B91-5CD3-4999-AC35-256CE23EA1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6702-FE55-4745-A113-FC51375E2115}" type="datetimeFigureOut">
              <a:rPr lang="it-IT" smtClean="0"/>
              <a:pPr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B91-5CD3-4999-AC35-256CE23EA1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6702-FE55-4745-A113-FC51375E2115}" type="datetimeFigureOut">
              <a:rPr lang="it-IT" smtClean="0"/>
              <a:pPr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B91-5CD3-4999-AC35-256CE23EA1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6702-FE55-4745-A113-FC51375E2115}" type="datetimeFigureOut">
              <a:rPr lang="it-IT" smtClean="0"/>
              <a:pPr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B91-5CD3-4999-AC35-256CE23EA1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6702-FE55-4745-A113-FC51375E2115}" type="datetimeFigureOut">
              <a:rPr lang="it-IT" smtClean="0"/>
              <a:pPr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B91-5CD3-4999-AC35-256CE23EA1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6702-FE55-4745-A113-FC51375E2115}" type="datetimeFigureOut">
              <a:rPr lang="it-IT" smtClean="0"/>
              <a:pPr/>
              <a:t>04/06/2016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B91-5CD3-4999-AC35-256CE23EA1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6702-FE55-4745-A113-FC51375E2115}" type="datetimeFigureOut">
              <a:rPr lang="it-IT" smtClean="0"/>
              <a:pPr/>
              <a:t>04/06/2016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B91-5CD3-4999-AC35-256CE23EA1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6702-FE55-4745-A113-FC51375E2115}" type="datetimeFigureOut">
              <a:rPr lang="it-IT" smtClean="0"/>
              <a:pPr/>
              <a:t>04/06/2016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B91-5CD3-4999-AC35-256CE23EA1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6702-FE55-4745-A113-FC51375E2115}" type="datetimeFigureOut">
              <a:rPr lang="it-IT" smtClean="0"/>
              <a:pPr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B91-5CD3-4999-AC35-256CE23EA1E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6702-FE55-4745-A113-FC51375E2115}" type="datetimeFigureOut">
              <a:rPr lang="it-IT" smtClean="0"/>
              <a:pPr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933B91-5CD3-4999-AC35-256CE23EA1E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F26702-FE55-4745-A113-FC51375E2115}" type="datetimeFigureOut">
              <a:rPr lang="it-IT" smtClean="0"/>
              <a:pPr/>
              <a:t>04/06/2016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933B91-5CD3-4999-AC35-256CE23EA1EB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0.png"/><Relationship Id="rId5" Type="http://schemas.openxmlformats.org/officeDocument/2006/relationships/image" Target="../media/image17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1.pn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4.pn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5.png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Acqua, </a:t>
            </a:r>
            <a:r>
              <a:rPr lang="it-IT" sz="4000" dirty="0" err="1" smtClean="0"/>
              <a:t>acqua</a:t>
            </a:r>
            <a:r>
              <a:rPr lang="it-IT" sz="4000" dirty="0" smtClean="0"/>
              <a:t> dappertutto</a:t>
            </a:r>
            <a:endParaRPr lang="it-IT" sz="40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500166" y="3643314"/>
            <a:ext cx="6400800" cy="1752600"/>
          </a:xfrm>
        </p:spPr>
        <p:txBody>
          <a:bodyPr>
            <a:normAutofit fontScale="92500" lnSpcReduction="10000"/>
          </a:bodyPr>
          <a:lstStyle/>
          <a:p>
            <a:endParaRPr lang="it-IT" dirty="0" smtClean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A CURA cura della 1A</a:t>
            </a:r>
          </a:p>
        </p:txBody>
      </p:sp>
      <p:sp>
        <p:nvSpPr>
          <p:cNvPr id="6" name="Smile 5"/>
          <p:cNvSpPr/>
          <p:nvPr/>
        </p:nvSpPr>
        <p:spPr>
          <a:xfrm>
            <a:off x="3714744" y="3789040"/>
            <a:ext cx="1361312" cy="99728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~PP371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5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29600" cy="2880320"/>
          </a:xfrm>
        </p:spPr>
        <p:txBody>
          <a:bodyPr/>
          <a:lstStyle/>
          <a:p>
            <a:r>
              <a:rPr lang="it-IT" dirty="0" smtClean="0"/>
              <a:t>I cambiamenti di stato</a:t>
            </a:r>
            <a:endParaRPr lang="it-IT" dirty="0"/>
          </a:p>
        </p:txBody>
      </p:sp>
      <p:pic>
        <p:nvPicPr>
          <p:cNvPr id="5" name="~PP297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4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Fusione</a:t>
            </a:r>
            <a:endParaRPr lang="it-IT" dirty="0"/>
          </a:p>
        </p:txBody>
      </p:sp>
      <p:pic>
        <p:nvPicPr>
          <p:cNvPr id="6" name="Segnaposto contenuto 5" descr="ghiaccio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49854" y="2420887"/>
            <a:ext cx="3218090" cy="2853373"/>
          </a:xfrm>
        </p:spPr>
      </p:pic>
      <p:pic>
        <p:nvPicPr>
          <p:cNvPr id="7" name="Segnaposto contenuto 6" descr="acqua2.bmp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2787464"/>
            <a:ext cx="4038600" cy="2700710"/>
          </a:xfrm>
        </p:spPr>
      </p:pic>
      <p:cxnSp>
        <p:nvCxnSpPr>
          <p:cNvPr id="11" name="Connettore 2 10"/>
          <p:cNvCxnSpPr/>
          <p:nvPr/>
        </p:nvCxnSpPr>
        <p:spPr>
          <a:xfrm>
            <a:off x="3779912" y="18448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ccia a inversione 12"/>
          <p:cNvSpPr/>
          <p:nvPr/>
        </p:nvSpPr>
        <p:spPr>
          <a:xfrm>
            <a:off x="3347864" y="1340768"/>
            <a:ext cx="2736304" cy="79208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4" name="~PP137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Solidificazione</a:t>
            </a:r>
            <a:endParaRPr lang="it-IT" dirty="0"/>
          </a:p>
        </p:txBody>
      </p:sp>
      <p:pic>
        <p:nvPicPr>
          <p:cNvPr id="5" name="Segnaposto contenuto 4" descr="acqua2.bmp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787464"/>
            <a:ext cx="4038600" cy="2700710"/>
          </a:xfrm>
        </p:spPr>
      </p:pic>
      <p:pic>
        <p:nvPicPr>
          <p:cNvPr id="6" name="Segnaposto contenuto 5" descr="ghiaccio2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220072" y="2420888"/>
            <a:ext cx="2857500" cy="2736304"/>
          </a:xfrm>
        </p:spPr>
      </p:pic>
      <p:sp>
        <p:nvSpPr>
          <p:cNvPr id="7" name="Freccia a inversione 6"/>
          <p:cNvSpPr/>
          <p:nvPr/>
        </p:nvSpPr>
        <p:spPr>
          <a:xfrm>
            <a:off x="3347864" y="1556792"/>
            <a:ext cx="3456384" cy="72008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~PP342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7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/>
              <a:t>Evaporizzazione</a:t>
            </a:r>
            <a:endParaRPr lang="it-IT" dirty="0"/>
          </a:p>
        </p:txBody>
      </p:sp>
      <p:pic>
        <p:nvPicPr>
          <p:cNvPr id="5" name="Segnaposto contenuto 4" descr="liquido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636912"/>
            <a:ext cx="4038600" cy="216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egnaposto contenuto 5" descr="aria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716016" y="2276872"/>
            <a:ext cx="3810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eccia a inversione 6"/>
          <p:cNvSpPr/>
          <p:nvPr/>
        </p:nvSpPr>
        <p:spPr>
          <a:xfrm>
            <a:off x="3635896" y="1556792"/>
            <a:ext cx="2664296" cy="72008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~PP140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Ebollizione</a:t>
            </a:r>
            <a:endParaRPr lang="it-IT" dirty="0"/>
          </a:p>
        </p:txBody>
      </p:sp>
      <p:pic>
        <p:nvPicPr>
          <p:cNvPr id="5" name="Segnaposto contenuto 4" descr="acqua2.bmp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2492896"/>
            <a:ext cx="4038600" cy="270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egnaposto contenuto 5" descr="condensato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2765351"/>
            <a:ext cx="4038600" cy="2744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reccia a inversione 6"/>
          <p:cNvSpPr/>
          <p:nvPr/>
        </p:nvSpPr>
        <p:spPr>
          <a:xfrm>
            <a:off x="3563888" y="1340768"/>
            <a:ext cx="3240360" cy="64807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~PP341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Condensazione</a:t>
            </a:r>
            <a:endParaRPr lang="it-IT" dirty="0"/>
          </a:p>
        </p:txBody>
      </p:sp>
      <p:pic>
        <p:nvPicPr>
          <p:cNvPr id="5" name="Segnaposto contenuto 4" descr="liquido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636913"/>
            <a:ext cx="4038600" cy="2107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egnaposto contenuto 5" descr="aria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762500" y="2613819"/>
            <a:ext cx="3810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reccia a inversione 6"/>
          <p:cNvSpPr/>
          <p:nvPr/>
        </p:nvSpPr>
        <p:spPr>
          <a:xfrm>
            <a:off x="3563888" y="1268760"/>
            <a:ext cx="2952328" cy="72008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~PP162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4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Sublimazione</a:t>
            </a:r>
            <a:endParaRPr lang="it-IT" dirty="0"/>
          </a:p>
        </p:txBody>
      </p:sp>
      <p:pic>
        <p:nvPicPr>
          <p:cNvPr id="5" name="Segnaposto contenuto 4" descr="ghiaccio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2492896"/>
            <a:ext cx="2857500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egnaposto contenuto 5" descr="aria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762500" y="2613819"/>
            <a:ext cx="3810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eccia a inversione 6"/>
          <p:cNvSpPr/>
          <p:nvPr/>
        </p:nvSpPr>
        <p:spPr>
          <a:xfrm>
            <a:off x="3347864" y="1484784"/>
            <a:ext cx="3168352" cy="64807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~PP68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7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Brinamento</a:t>
            </a:r>
            <a:endParaRPr lang="it-IT" dirty="0"/>
          </a:p>
        </p:txBody>
      </p:sp>
      <p:pic>
        <p:nvPicPr>
          <p:cNvPr id="5" name="Segnaposto contenuto 4" descr="aria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71500" y="2613819"/>
            <a:ext cx="3810000" cy="3048000"/>
          </a:xfrm>
        </p:spPr>
      </p:pic>
      <p:pic>
        <p:nvPicPr>
          <p:cNvPr id="6" name="Segnaposto contenuto 5" descr="brina_sulla_rosa_HD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2564905"/>
            <a:ext cx="4038600" cy="2434134"/>
          </a:xfrm>
        </p:spPr>
      </p:pic>
      <p:sp>
        <p:nvSpPr>
          <p:cNvPr id="7" name="Freccia a inversione 6"/>
          <p:cNvSpPr/>
          <p:nvPr/>
        </p:nvSpPr>
        <p:spPr>
          <a:xfrm>
            <a:off x="3851920" y="1556792"/>
            <a:ext cx="2304256" cy="72008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~PP339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1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Segnaposto immagine 9" descr="cambi%20di%20stato.gif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8216" r="8216"/>
          <a:stretch>
            <a:fillRect/>
          </a:stretch>
        </p:blipFill>
        <p:spPr>
          <a:xfrm>
            <a:off x="899592" y="1772815"/>
            <a:ext cx="6840760" cy="4940549"/>
          </a:xfrm>
        </p:spPr>
      </p:pic>
      <p:pic>
        <p:nvPicPr>
          <p:cNvPr id="11" name="~PP340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6" name="Segnaposto immagine 9" descr="cambi%20di%20stato.gif"/>
          <p:cNvPicPr>
            <a:picLocks noChangeAspect="1"/>
          </p:cNvPicPr>
          <p:nvPr/>
        </p:nvPicPr>
        <p:blipFill>
          <a:blip r:embed="rId4" cstate="print"/>
          <a:srcRect l="8216" r="8216"/>
          <a:stretch>
            <a:fillRect/>
          </a:stretch>
        </p:blipFill>
        <p:spPr>
          <a:xfrm>
            <a:off x="0" y="214291"/>
            <a:ext cx="9144000" cy="665147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 advTm="8984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304256"/>
          </a:xfrm>
        </p:spPr>
        <p:txBody>
          <a:bodyPr>
            <a:normAutofit/>
          </a:bodyPr>
          <a:lstStyle/>
          <a:p>
            <a:r>
              <a:rPr lang="it-IT" dirty="0" smtClean="0"/>
              <a:t>E infine l’acqua si trova nella cellula</a:t>
            </a:r>
            <a:endParaRPr lang="it-IT" dirty="0"/>
          </a:p>
        </p:txBody>
      </p:sp>
      <p:sp>
        <p:nvSpPr>
          <p:cNvPr id="6" name="Smile 5"/>
          <p:cNvSpPr/>
          <p:nvPr/>
        </p:nvSpPr>
        <p:spPr>
          <a:xfrm>
            <a:off x="3563888" y="3861048"/>
            <a:ext cx="1584176" cy="12961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~PP407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32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600" dirty="0" smtClean="0"/>
              <a:t>Cellula animale</a:t>
            </a:r>
            <a:endParaRPr lang="it-IT" sz="2600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La membrana cellulare ,quando arrivano le sostanze per il nutrimento o per la respirazione,le seleziona a seconda di quelle che le servono.</a:t>
            </a:r>
          </a:p>
          <a:p>
            <a:r>
              <a:rPr lang="it-IT" sz="2400" dirty="0" smtClean="0"/>
              <a:t>In questo caso </a:t>
            </a:r>
            <a:r>
              <a:rPr lang="it-IT" sz="2400" dirty="0" smtClean="0"/>
              <a:t>l’acqua </a:t>
            </a:r>
            <a:r>
              <a:rPr lang="it-IT" sz="2400" dirty="0" smtClean="0"/>
              <a:t>è l’unica sostanza che può entrare e uscire liberamente.</a:t>
            </a:r>
            <a:endParaRPr lang="it-IT" sz="2400" dirty="0"/>
          </a:p>
        </p:txBody>
      </p:sp>
      <p:pic>
        <p:nvPicPr>
          <p:cNvPr id="8" name="Segnaposto contenuto 7" descr="Cellula_Eucariota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380452" y="1556792"/>
            <a:ext cx="5744309" cy="3995486"/>
          </a:xfrm>
        </p:spPr>
      </p:pic>
      <p:pic>
        <p:nvPicPr>
          <p:cNvPr id="9" name="~PP222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843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Come abbiamo potuto capire, l’acqua è dappertutto ed è indispensabile per l’uomo.</a:t>
            </a:r>
          </a:p>
          <a:p>
            <a:pPr>
              <a:buNone/>
            </a:pPr>
            <a:r>
              <a:rPr lang="it-IT" dirty="0" smtClean="0"/>
              <a:t>     </a:t>
            </a:r>
            <a:endParaRPr lang="it-IT" dirty="0"/>
          </a:p>
        </p:txBody>
      </p:sp>
      <p:sp>
        <p:nvSpPr>
          <p:cNvPr id="7" name="Smile 6"/>
          <p:cNvSpPr/>
          <p:nvPr/>
        </p:nvSpPr>
        <p:spPr>
          <a:xfrm>
            <a:off x="1403648" y="2852936"/>
            <a:ext cx="1296144" cy="10801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uore 7"/>
          <p:cNvSpPr/>
          <p:nvPr/>
        </p:nvSpPr>
        <p:spPr>
          <a:xfrm>
            <a:off x="4932040" y="2924944"/>
            <a:ext cx="1368152" cy="10081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~PP164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2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La molecola dell’acqua</a:t>
            </a:r>
            <a:endParaRPr lang="it-IT" sz="24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it-IT" sz="4000" dirty="0" smtClean="0"/>
              <a:t>La molecola dell’acqua è composta da  2 </a:t>
            </a:r>
            <a:r>
              <a:rPr lang="it-IT" sz="4000" dirty="0" smtClean="0"/>
              <a:t>atomi</a:t>
            </a:r>
            <a:r>
              <a:rPr lang="it-IT" sz="4000" dirty="0" smtClean="0"/>
              <a:t> </a:t>
            </a:r>
            <a:r>
              <a:rPr lang="it-IT" sz="4000" dirty="0" smtClean="0"/>
              <a:t>di idrogeno e 1 di ossigeno (H2O)</a:t>
            </a:r>
            <a:endParaRPr lang="it-IT" sz="4000" dirty="0"/>
          </a:p>
        </p:txBody>
      </p:sp>
      <p:pic>
        <p:nvPicPr>
          <p:cNvPr id="8" name="Segnaposto contenuto 7" descr="molecola%20acqua%2048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40745" y="1676400"/>
            <a:ext cx="4380359" cy="4572000"/>
          </a:xfrm>
        </p:spPr>
      </p:pic>
      <p:pic>
        <p:nvPicPr>
          <p:cNvPr id="10" name="~PP133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1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542033"/>
          </a:xfrm>
        </p:spPr>
        <p:txBody>
          <a:bodyPr/>
          <a:lstStyle/>
          <a:p>
            <a:r>
              <a:rPr lang="it-IT" dirty="0" smtClean="0">
                <a:solidFill>
                  <a:schemeClr val="accent5"/>
                </a:solidFill>
                <a:latin typeface="Colonna MT" pitchFamily="82" charset="0"/>
              </a:rPr>
              <a:t>CHIMICA DELL’ACQUA</a:t>
            </a:r>
            <a:endParaRPr lang="it-IT" dirty="0">
              <a:solidFill>
                <a:schemeClr val="accent5"/>
              </a:solidFill>
              <a:latin typeface="Colonna MT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31683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dirty="0"/>
              <a:t>L’acqua è un liquido inodore, insapore e incolore. La molecola di acqua è formata da due atomi di idrogeno legati ad un atomo di ossigeno (H</a:t>
            </a:r>
            <a:r>
              <a:rPr lang="it-IT" baseline="-25000" dirty="0"/>
              <a:t>2</a:t>
            </a:r>
            <a:r>
              <a:rPr lang="it-IT" dirty="0"/>
              <a:t>O). Ogni atomo di idrogeno ha un solo elettrone che viene messo in comune con l’ossigeno, che, a sua volta, partecipa al legame con un elettrone. Essendo presenti elettroni e protoni in numero uguale, la molecola di acqua risulta quindi complessivamente neutra. </a:t>
            </a:r>
            <a:r>
              <a:rPr lang="it-IT" dirty="0" smtClean="0"/>
              <a:t>Poiché </a:t>
            </a:r>
            <a:r>
              <a:rPr lang="it-IT" dirty="0"/>
              <a:t>due cariche opposte si attraggono, le molecole d’acqua tendono ad unirsi tra loro </a:t>
            </a:r>
            <a:r>
              <a:rPr lang="it-IT" dirty="0" smtClean="0"/>
              <a:t>come calamite</a:t>
            </a:r>
            <a:r>
              <a:rPr lang="it-IT" dirty="0" smtClean="0"/>
              <a:t>. 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11266" name="Picture 2" descr="Risultati immagini per CHIMICA ACQUA FORM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869160"/>
            <a:ext cx="5688632" cy="1629891"/>
          </a:xfrm>
          <a:prstGeom prst="rect">
            <a:avLst/>
          </a:prstGeom>
          <a:noFill/>
        </p:spPr>
      </p:pic>
    </p:spTree>
  </p:cSld>
  <p:clrMapOvr>
    <a:masterClrMapping/>
  </p:clrMapOvr>
  <p:transition advTm="2464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ciclo dell’acqua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it-IT" sz="1600" dirty="0" smtClean="0"/>
              <a:t>L’acqua che sta nei fiumi,nei mari e nei laghi, evapora  grazie al calore.</a:t>
            </a:r>
          </a:p>
          <a:p>
            <a:r>
              <a:rPr lang="it-IT" sz="1600" dirty="0" smtClean="0"/>
              <a:t>Essendo più leggera, sale.</a:t>
            </a:r>
          </a:p>
          <a:p>
            <a:r>
              <a:rPr lang="it-IT" sz="1600" dirty="0" smtClean="0"/>
              <a:t>Quando incontra l’aria fredda dell’atmosfera, si condensa e forma una nuvola.</a:t>
            </a:r>
          </a:p>
          <a:p>
            <a:r>
              <a:rPr lang="it-IT" sz="1600" dirty="0" smtClean="0"/>
              <a:t>La nuvola sale.</a:t>
            </a:r>
          </a:p>
          <a:p>
            <a:r>
              <a:rPr lang="it-IT" sz="1600" dirty="0" smtClean="0"/>
              <a:t>Incontra una corrente ancora più fredda di quella di prima, diventa più pesante e precipita, formando le cosiddette precipitazioni (pioggia, neve, grandine).</a:t>
            </a:r>
          </a:p>
          <a:p>
            <a:r>
              <a:rPr lang="it-IT" sz="1600" dirty="0" smtClean="0"/>
              <a:t>La precipitazione raggiunge fiumi , laghi , mari e raggiunge pure il sottosuolo , in cui vi è un flusso di acque </a:t>
            </a:r>
            <a:r>
              <a:rPr lang="it-IT" sz="1600" dirty="0" err="1" smtClean="0"/>
              <a:t>sotteranee</a:t>
            </a:r>
            <a:r>
              <a:rPr lang="it-IT" sz="1600" dirty="0" smtClean="0"/>
              <a:t> , che raggiunge i grandi bacini d’acqua.</a:t>
            </a:r>
            <a:endParaRPr lang="it-IT" sz="1600" dirty="0"/>
          </a:p>
        </p:txBody>
      </p:sp>
      <p:pic>
        <p:nvPicPr>
          <p:cNvPr id="5" name="Segnaposto contenuto 4" descr="ciclo dell'acqua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575050" y="692696"/>
            <a:ext cx="5111750" cy="4680520"/>
          </a:xfrm>
        </p:spPr>
      </p:pic>
      <p:sp>
        <p:nvSpPr>
          <p:cNvPr id="6" name="Nuvola 5"/>
          <p:cNvSpPr/>
          <p:nvPr/>
        </p:nvSpPr>
        <p:spPr>
          <a:xfrm>
            <a:off x="3851920" y="5661248"/>
            <a:ext cx="1296144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ole 6"/>
          <p:cNvSpPr/>
          <p:nvPr/>
        </p:nvSpPr>
        <p:spPr>
          <a:xfrm>
            <a:off x="5652120" y="5517232"/>
            <a:ext cx="1512168" cy="105273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~PP376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87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Gli stati dell’acqua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L’acqua è l’unica sostanza ad avere lo stato liquido, solido,</a:t>
            </a:r>
            <a:r>
              <a:rPr lang="it-IT" dirty="0" err="1" smtClean="0"/>
              <a:t>areiforme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6" name="~PP235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6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Stato solido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9" name="Segnaposto contenuto 8" descr="ghiacci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43250" y="3058319"/>
            <a:ext cx="2857500" cy="2143125"/>
          </a:xfrm>
        </p:spPr>
      </p:pic>
      <p:pic>
        <p:nvPicPr>
          <p:cNvPr id="10" name="~PP19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44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Stato liquido</a:t>
            </a:r>
            <a:endParaRPr lang="it-IT" dirty="0"/>
          </a:p>
        </p:txBody>
      </p:sp>
      <p:pic>
        <p:nvPicPr>
          <p:cNvPr id="4" name="Segnaposto contenuto 3" descr="liquid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90600" y="1916832"/>
            <a:ext cx="7162800" cy="3599730"/>
          </a:xfrm>
        </p:spPr>
      </p:pic>
      <p:pic>
        <p:nvPicPr>
          <p:cNvPr id="5" name="~PP239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97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Stato aeriforme</a:t>
            </a:r>
            <a:endParaRPr lang="it-IT" dirty="0"/>
          </a:p>
        </p:txBody>
      </p:sp>
      <p:pic>
        <p:nvPicPr>
          <p:cNvPr id="4" name="Segnaposto contenuto 3" descr="ari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1988840"/>
            <a:ext cx="4722068" cy="3777654"/>
          </a:xfrm>
        </p:spPr>
      </p:pic>
      <p:pic>
        <p:nvPicPr>
          <p:cNvPr id="5" name="~PP402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5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320</Words>
  <Application>Microsoft Office PowerPoint</Application>
  <PresentationFormat>Presentazione su schermo (4:3)</PresentationFormat>
  <Paragraphs>35</Paragraphs>
  <Slides>21</Slides>
  <Notes>0</Notes>
  <HiddenSlides>0</HiddenSlides>
  <MMClips>19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Calibri</vt:lpstr>
      <vt:lpstr>Colonna MT</vt:lpstr>
      <vt:lpstr>Constantia</vt:lpstr>
      <vt:lpstr>Wingdings 2</vt:lpstr>
      <vt:lpstr>Equinozio</vt:lpstr>
      <vt:lpstr>Acqua, acqua dappertutto</vt:lpstr>
      <vt:lpstr>Presentazione standard di PowerPoint</vt:lpstr>
      <vt:lpstr>La molecola dell’acqua</vt:lpstr>
      <vt:lpstr>CHIMICA DELL’ACQUA</vt:lpstr>
      <vt:lpstr>Il ciclo dell’acqua </vt:lpstr>
      <vt:lpstr>Gli stati dell’acqua</vt:lpstr>
      <vt:lpstr>Stato solido </vt:lpstr>
      <vt:lpstr>Stato liquido</vt:lpstr>
      <vt:lpstr>Stato aeriforme</vt:lpstr>
      <vt:lpstr>I cambiamenti di stato</vt:lpstr>
      <vt:lpstr>Fusione</vt:lpstr>
      <vt:lpstr>Solidificazione</vt:lpstr>
      <vt:lpstr>Evaporizzazione</vt:lpstr>
      <vt:lpstr>Ebollizione</vt:lpstr>
      <vt:lpstr>Condensazione</vt:lpstr>
      <vt:lpstr>Sublimazione</vt:lpstr>
      <vt:lpstr>Brinamento</vt:lpstr>
      <vt:lpstr>Presentazione standard di PowerPoint</vt:lpstr>
      <vt:lpstr>E infine l’acqua si trova nella cellula</vt:lpstr>
      <vt:lpstr>Cellula animale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CHIMICA</dc:title>
  <dc:creator>Raffa</dc:creator>
  <cp:lastModifiedBy>I FRATTA</cp:lastModifiedBy>
  <cp:revision>16</cp:revision>
  <dcterms:created xsi:type="dcterms:W3CDTF">2016-03-23T16:38:03Z</dcterms:created>
  <dcterms:modified xsi:type="dcterms:W3CDTF">2016-06-04T08:43:54Z</dcterms:modified>
</cp:coreProperties>
</file>