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CDEE0"/>
              </a:solidFill>
              <a:prstDash val="solid"/>
              <a:miter lim="400000"/>
            </a:ln>
          </a:top>
          <a:bottom>
            <a:ln w="12700" cap="flat">
              <a:solidFill>
                <a:srgbClr val="DCDEE0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A1A6"/>
              </a:solidFill>
              <a:prstDash val="solid"/>
              <a:miter lim="400000"/>
            </a:ln>
          </a:top>
          <a:bottom>
            <a:ln w="12700" cap="flat">
              <a:solidFill>
                <a:srgbClr val="A2A1A6"/>
              </a:solidFill>
              <a:prstDash val="solid"/>
              <a:miter lim="400000"/>
            </a:ln>
          </a:bottom>
          <a:insideH>
            <a:ln w="12700" cap="flat">
              <a:solidFill>
                <a:srgbClr val="A2A1A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6AAA9">
              <a:alpha val="11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6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50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1875"/>
              <a:lumOff val="16453"/>
              <a:alpha val="30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85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6499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3585F">
              <a:alpha val="57000"/>
            </a:srgbClr>
          </a:solidFill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/>
          </a:solidFill>
        </a:fill>
      </a:tcStyle>
    </a:band2H>
    <a:firstCo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818181"/>
        </a:fontRef>
        <a:srgbClr val="81818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1"/>
        </a:fontRef>
        <a:schemeClr val="accent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86061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tabLst>
                <a:tab pos="914400" algn="l"/>
              </a:tabLst>
              <a:defRPr sz="3000" i="1"/>
            </a:lvl1pPr>
          </a:lstStyle>
          <a:p>
            <a:pPr defTabSz="914400"/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tabLst>
                <a:tab pos="914400" algn="l"/>
              </a:tabLst>
            </a:lvl1pPr>
          </a:lstStyle>
          <a:p>
            <a:pPr defTabSz="914400"/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2593163" y="762000"/>
            <a:ext cx="7823201" cy="553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787400" y="6413500"/>
            <a:ext cx="11430000" cy="1778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787400" y="8178800"/>
            <a:ext cx="11430000" cy="825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787400" y="3289300"/>
            <a:ext cx="11430000" cy="3175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r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quarter" idx="13"/>
          </p:nvPr>
        </p:nvSpPr>
        <p:spPr>
          <a:xfrm>
            <a:off x="7239000" y="2082800"/>
            <a:ext cx="41910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546100" y="1473200"/>
            <a:ext cx="5969000" cy="37084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546100" y="5295900"/>
            <a:ext cx="59690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787400" y="2794000"/>
            <a:ext cx="11430000" cy="5715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7239000" y="2870200"/>
            <a:ext cx="41910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787400" y="2794000"/>
            <a:ext cx="5715000" cy="5715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300"/>
              </a:spcBef>
              <a:buClrTx/>
              <a:defRPr sz="3300"/>
            </a:lvl1pPr>
            <a:lvl2pPr marL="736600" indent="-368300">
              <a:spcBef>
                <a:spcPts val="3300"/>
              </a:spcBef>
              <a:buClrTx/>
              <a:defRPr sz="3300"/>
            </a:lvl2pPr>
            <a:lvl3pPr marL="1104900" indent="-368300">
              <a:spcBef>
                <a:spcPts val="3300"/>
              </a:spcBef>
              <a:buClrTx/>
              <a:defRPr sz="3300"/>
            </a:lvl3pPr>
            <a:lvl4pPr marL="1473200" indent="-368300">
              <a:spcBef>
                <a:spcPts val="3300"/>
              </a:spcBef>
              <a:buClrTx/>
              <a:defRPr sz="3300"/>
            </a:lvl4pPr>
            <a:lvl5pPr marL="1841500" indent="-368300">
              <a:spcBef>
                <a:spcPts val="3300"/>
              </a:spcBef>
              <a:buClrTx/>
              <a:defRPr sz="33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8267700" y="4292600"/>
            <a:ext cx="3378200" cy="4610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270063" y="835385"/>
            <a:ext cx="3378201" cy="254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346200" y="838200"/>
            <a:ext cx="5943600" cy="806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0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1pPr>
      <a:lvl2pPr marL="863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2pPr>
      <a:lvl3pPr marL="1295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3pPr>
      <a:lvl4pPr marL="1727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4pPr>
      <a:lvl5pPr marL="21590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5pPr>
      <a:lvl6pPr marL="2590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6pPr>
      <a:lvl7pPr marL="3022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7pPr>
      <a:lvl8pPr marL="3454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8pPr>
      <a:lvl9pPr marL="3886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" Target="slide23.xml"/><Relationship Id="rId7" Type="http://schemas.openxmlformats.org/officeDocument/2006/relationships/image" Target="../media/image16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slide" Target="slide24.xml"/><Relationship Id="rId4" Type="http://schemas.openxmlformats.org/officeDocument/2006/relationships/slide" Target="slide21.xml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riciclo che classe co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34120" y="425648"/>
            <a:ext cx="7936560" cy="691104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3060293" y="7641166"/>
            <a:ext cx="688421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16 maggio 2016</a:t>
            </a:r>
          </a:p>
          <a:p>
            <a:r>
              <a:t>Bosco Didattico Ponte Felcino</a:t>
            </a:r>
          </a:p>
        </p:txBody>
      </p:sp>
      <p:pic>
        <p:nvPicPr>
          <p:cNvPr id="121" name="IMG_113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600" y="389054"/>
            <a:ext cx="5862821" cy="7817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114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74115" y="1631706"/>
            <a:ext cx="5862822" cy="7817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114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8107" y="1813800"/>
            <a:ext cx="9628586" cy="612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14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4200" y="1130395"/>
            <a:ext cx="5965754" cy="7954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114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56098" y="372861"/>
            <a:ext cx="6292605" cy="8390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G_114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10866" y="1658926"/>
            <a:ext cx="5632856" cy="7510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115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0866" y="1199017"/>
            <a:ext cx="5862821" cy="7817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1141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70473" y="464872"/>
            <a:ext cx="6863854" cy="820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21 Ci vuole un fior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10795000" y="414866"/>
            <a:ext cx="571500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4669561" y="6098116"/>
            <a:ext cx="366567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Fotografa seria!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0939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2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xit" fill="hold" grpId="4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9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1000" fill="hold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fill="hold" grpId="7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1000" fill="hold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9" presetClass="exit" fill="hold" grpId="9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8" dur="1000" fill="hold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3" presetClass="entr" presetSubtype="5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3" presetClass="exit" presetSubtype="5" fill="hold" grpId="11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46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499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999"/>
                            </p:stCondLst>
                            <p:childTnLst>
                              <p:par>
                                <p:cTn id="53" presetID="9" presetClass="exit" fill="hold" grpId="13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499" fill="hold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498"/>
                            </p:stCondLst>
                            <p:childTnLst>
                              <p:par>
                                <p:cTn id="57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499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997"/>
                            </p:stCondLst>
                            <p:childTnLst>
                              <p:par>
                                <p:cTn id="61" presetID="9" presetClass="exit" fill="hold" grpId="15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499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496"/>
                            </p:stCondLst>
                            <p:childTnLst>
                              <p:par>
                                <p:cTn id="65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499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995"/>
                            </p:stCondLst>
                            <p:childTnLst>
                              <p:par>
                                <p:cTn id="69" presetID="9" presetClass="exit" fill="hold" grpId="17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499" fill="hold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494"/>
                            </p:stCondLst>
                            <p:childTnLst>
                              <p:par>
                                <p:cTn id="73" presetID="2" presetClass="entr" presetSubtype="8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494"/>
                            </p:stCondLst>
                            <p:childTnLst>
                              <p:par>
                                <p:cTn id="78" presetID="2" presetClass="exit" presetSubtype="2" fill="hold" grpId="19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994"/>
                            </p:stCondLst>
                            <p:childTnLst>
                              <p:par>
                                <p:cTn id="83" presetID="9" presetClass="entr" fill="hold" grpId="2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4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8994"/>
                            </p:stCondLst>
                            <p:childTnLst>
                              <p:par>
                                <p:cTn id="87" presetID="1" presetClass="entr" presetSubtype="0" fill="hold" grpId="2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9494"/>
                            </p:stCondLst>
                            <p:childTnLst>
                              <p:par>
                                <p:cTn id="90" presetID="9" presetClass="exit" fill="hold" grpId="22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1" dur="2500" fill="hold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4994"/>
                            </p:stCondLst>
                            <p:childTnLst>
                              <p:par>
                                <p:cTn id="94" presetID="9" presetClass="exit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5" dur="1000" fill="hold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7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119" grpId="2" animBg="1" advAuto="0"/>
      <p:bldP spid="119" grpId="4" animBg="1" advAuto="0"/>
      <p:bldP spid="120" grpId="3" animBg="1" advAuto="0"/>
      <p:bldP spid="120" grpId="5" animBg="1" advAuto="0"/>
      <p:bldP spid="121" grpId="6" animBg="1" advAuto="0"/>
      <p:bldP spid="121" grpId="7" animBg="1" advAuto="0"/>
      <p:bldP spid="122" grpId="8" animBg="1" advAuto="0"/>
      <p:bldP spid="122" grpId="9" animBg="1" advAuto="0"/>
      <p:bldP spid="123" grpId="10" animBg="1" advAuto="0"/>
      <p:bldP spid="123" grpId="11" animBg="1" advAuto="0"/>
      <p:bldP spid="124" grpId="12" animBg="1" advAuto="0"/>
      <p:bldP spid="124" grpId="13" animBg="1" advAuto="0"/>
      <p:bldP spid="125" grpId="14" animBg="1" advAuto="0"/>
      <p:bldP spid="125" grpId="15" animBg="1" advAuto="0"/>
      <p:bldP spid="126" grpId="16" animBg="1" advAuto="0"/>
      <p:bldP spid="126" grpId="17" animBg="1" advAuto="0"/>
      <p:bldP spid="127" grpId="18" animBg="1" advAuto="0"/>
      <p:bldP spid="127" grpId="19" animBg="1" advAuto="0"/>
      <p:bldP spid="128" grpId="20" animBg="1" advAuto="0"/>
      <p:bldP spid="128" grpId="22" animBg="1" advAuto="0"/>
      <p:bldP spid="130" grpId="21" animBg="1" advAuto="0"/>
      <p:bldP spid="130" grpId="23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Mezzi Gesen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592" y="4212483"/>
            <a:ext cx="6990816" cy="4770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Raccolta-porta-a-porta-2-91078548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80769" y="5471386"/>
            <a:ext cx="3517361" cy="2638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rifiuti-cami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51800" y="385233"/>
            <a:ext cx="4261309" cy="3267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ifferenziata porta a porta big beta-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48639" y="405514"/>
            <a:ext cx="4538722" cy="3405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3" animBg="1" advAuto="0"/>
      <p:bldP spid="169" grpId="4" animBg="1" advAuto="0"/>
      <p:bldP spid="170" grpId="2" animBg="1" advAuto="0"/>
      <p:bldP spid="171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body" sz="half" idx="1"/>
          </p:nvPr>
        </p:nvSpPr>
        <p:spPr>
          <a:xfrm>
            <a:off x="1495325" y="216296"/>
            <a:ext cx="10014150" cy="405474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defTabSz="461518">
              <a:defRPr sz="8690">
                <a:effectLst>
                  <a:outerShdw blurRad="30099" dist="4013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LA</a:t>
            </a:r>
          </a:p>
          <a:p>
            <a:pPr defTabSz="461518">
              <a:defRPr sz="8690">
                <a:effectLst>
                  <a:outerShdw blurRad="30099" dist="4013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RACCOLTA</a:t>
            </a:r>
          </a:p>
          <a:p>
            <a:pPr defTabSz="461518">
              <a:defRPr sz="8690">
                <a:solidFill>
                  <a:srgbClr val="FF2600"/>
                </a:solidFill>
                <a:effectLst>
                  <a:outerShdw blurRad="30099" dist="4013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DIFFERENZIATA</a:t>
            </a:r>
          </a:p>
        </p:txBody>
      </p:sp>
      <p:pic>
        <p:nvPicPr>
          <p:cNvPr id="174" name="differenziata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1576" y="4548370"/>
            <a:ext cx="6561648" cy="4746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Choice xmlns:p14="http://schemas.microsoft.com/office/powerpoint/2010/main" xmlns="" Requires="p14">
      <p:transition spd="fast" advClick="1" p14:dur="750">
        <p:wipe dir="l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  <p:bldP spid="174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2412219" y="427566"/>
            <a:ext cx="10427732" cy="546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5200"/>
            </a:pPr>
            <a:r>
              <a:t>QUANDO </a:t>
            </a:r>
            <a:r>
              <a:rPr b="1">
                <a:solidFill>
                  <a:schemeClr val="accent4"/>
                </a:solidFill>
              </a:rPr>
              <a:t>NON</a:t>
            </a:r>
            <a:r>
              <a:t> SI FACEVA </a:t>
            </a:r>
          </a:p>
          <a:p>
            <a:pPr algn="r">
              <a:defRPr sz="5200"/>
            </a:pPr>
            <a:r>
              <a:t>LA RACCOLTA DIFFERENZIATA </a:t>
            </a:r>
          </a:p>
          <a:p>
            <a:pPr algn="r">
              <a:defRPr sz="5200"/>
            </a:pPr>
            <a:r>
              <a:t>I RIFIUTI SI RACCOGLIEVANO </a:t>
            </a:r>
            <a:r>
              <a:rPr b="1">
                <a:solidFill>
                  <a:schemeClr val="accent4"/>
                </a:solidFill>
              </a:rPr>
              <a:t>TUTTI INSIEME</a:t>
            </a:r>
            <a:r>
              <a:t> </a:t>
            </a:r>
          </a:p>
          <a:p>
            <a:pPr algn="r">
              <a:defRPr sz="5200"/>
            </a:pPr>
            <a:r>
              <a:t>E NON SI RECUPERAVA </a:t>
            </a:r>
            <a:r>
              <a:rPr>
                <a:solidFill>
                  <a:schemeClr val="accent4"/>
                </a:solidFill>
              </a:rPr>
              <a:t>NIENTE</a:t>
            </a:r>
          </a:p>
        </p:txBody>
      </p:sp>
      <p:pic>
        <p:nvPicPr>
          <p:cNvPr id="177" name="7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686" y="4667082"/>
            <a:ext cx="5593241" cy="4508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2314376" y="2373697"/>
            <a:ext cx="8376048" cy="2415647"/>
          </a:xfrm>
          <a:prstGeom prst="rect">
            <a:avLst/>
          </a:prstGeom>
        </p:spPr>
        <p:txBody>
          <a:bodyPr/>
          <a:lstStyle/>
          <a:p>
            <a:r>
              <a:t>RACCOGLIENDO I MATERIALI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xfrm>
            <a:off x="17131" y="345148"/>
            <a:ext cx="12970539" cy="193185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368045">
              <a:defRPr sz="630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blurRad="24003" dist="32004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COME SI FA LA</a:t>
            </a:r>
          </a:p>
          <a:p>
            <a:pPr defTabSz="368045">
              <a:defRPr sz="630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blurRad="24003" dist="32004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RACCOLTA DIFFERENZIATA?</a:t>
            </a:r>
          </a:p>
        </p:txBody>
      </p:sp>
      <p:pic>
        <p:nvPicPr>
          <p:cNvPr id="181" name="raccolta_differenzia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0" y="5060950"/>
            <a:ext cx="5969000" cy="406977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247946" y="4886036"/>
            <a:ext cx="6129672" cy="441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900"/>
            </a:pPr>
            <a:r>
              <a:t>IN </a:t>
            </a:r>
          </a:p>
          <a:p>
            <a:pPr>
              <a:defRPr sz="5900">
                <a:solidFill>
                  <a:srgbClr val="319027"/>
                </a:solidFill>
              </a:defRPr>
            </a:pPr>
            <a:r>
              <a:t>CONTENITORI</a:t>
            </a:r>
          </a:p>
          <a:p>
            <a:pPr>
              <a:defRPr sz="5900"/>
            </a:pPr>
            <a:r>
              <a:t>CON </a:t>
            </a:r>
          </a:p>
          <a:p>
            <a:pPr>
              <a:defRPr sz="5900"/>
            </a:pPr>
            <a:r>
              <a:rPr>
                <a:solidFill>
                  <a:srgbClr val="FFE339"/>
                </a:solidFill>
              </a:rPr>
              <a:t>COLORI</a:t>
            </a:r>
            <a:r>
              <a:t> </a:t>
            </a:r>
          </a:p>
          <a:p>
            <a:pPr>
              <a:defRPr sz="5900">
                <a:solidFill>
                  <a:srgbClr val="0433FF"/>
                </a:solidFill>
              </a:defRPr>
            </a:pPr>
            <a:r>
              <a:t>DIVERSI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2" animBg="1" advAuto="0"/>
      <p:bldP spid="180" grpId="1" animBg="1" advAuto="0"/>
      <p:bldP spid="181" grpId="4" animBg="1" advAuto="0"/>
      <p:bldP spid="182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3279254" y="1602316"/>
            <a:ext cx="64462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RACCOLTA DEI RIFIUTI</a:t>
            </a:r>
          </a:p>
        </p:txBody>
      </p:sp>
      <p:sp>
        <p:nvSpPr>
          <p:cNvPr id="185" name="Shape 185"/>
          <p:cNvSpPr/>
          <p:nvPr/>
        </p:nvSpPr>
        <p:spPr>
          <a:xfrm>
            <a:off x="3191687" y="3252688"/>
            <a:ext cx="662142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rgbClr val="FF2600"/>
                </a:solidFill>
              </a:defRPr>
            </a:lvl1pPr>
          </a:lstStyle>
          <a:p>
            <a:r>
              <a:t>“PORTA A PORTA”</a:t>
            </a:r>
          </a:p>
        </p:txBody>
      </p:sp>
      <p:pic>
        <p:nvPicPr>
          <p:cNvPr id="186" name="6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6150" y="4606726"/>
            <a:ext cx="6032500" cy="438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  <p:bldP spid="185" grpId="2" animBg="1" advAuto="0"/>
      <p:bldP spid="186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xfrm>
            <a:off x="-265" y="412750"/>
            <a:ext cx="7061730" cy="3238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67359">
              <a:defRPr sz="8000">
                <a:solidFill>
                  <a:srgbClr val="FFE339"/>
                </a:solidFill>
                <a:effectLst>
                  <a:outerShdw blurRad="10160" dist="50800" dir="18900000" rotWithShape="0">
                    <a:srgbClr val="000000"/>
                  </a:outerShdw>
                </a:effectLst>
              </a:defRPr>
            </a:pPr>
            <a:r>
              <a:t>CARTA</a:t>
            </a:r>
          </a:p>
          <a:p>
            <a:pPr defTabSz="467359">
              <a:defRPr sz="8000">
                <a:solidFill>
                  <a:srgbClr val="FFE339"/>
                </a:solidFill>
                <a:effectLst>
                  <a:outerShdw blurRad="10160" dist="50800" dir="18900000" rotWithShape="0">
                    <a:srgbClr val="000000"/>
                  </a:outerShdw>
                </a:effectLst>
              </a:defRPr>
            </a:pPr>
            <a:r>
              <a:t>CARTONE</a:t>
            </a:r>
          </a:p>
          <a:p>
            <a:pPr defTabSz="467359">
              <a:defRPr sz="5600">
                <a:solidFill>
                  <a:srgbClr val="FFE339"/>
                </a:solidFill>
                <a:effectLst>
                  <a:outerShdw blurRad="10160" dist="50800" dir="18900000" rotWithShape="0">
                    <a:srgbClr val="000000"/>
                  </a:outerShdw>
                </a:effectLst>
              </a:defRPr>
            </a:pPr>
            <a:r>
              <a:t>TETRAPAK</a:t>
            </a:r>
          </a:p>
        </p:txBody>
      </p:sp>
      <p:pic>
        <p:nvPicPr>
          <p:cNvPr id="189" name="Contenitori Tris Perugia_2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0066" y="2292378"/>
            <a:ext cx="4533834" cy="730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isegno_cart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0600" y="4849283"/>
            <a:ext cx="5080000" cy="334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7351463" y="150283"/>
            <a:ext cx="5291039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FFE339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GIALLO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3" animBg="1" advAuto="0"/>
      <p:bldP spid="189" grpId="2" animBg="1" advAuto="0"/>
      <p:bldP spid="189" grpId="4" animBg="1" advAuto="0"/>
      <p:bldP spid="190" grpId="5" animBg="1" advAuto="0"/>
      <p:bldP spid="191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xfrm>
            <a:off x="-265" y="412750"/>
            <a:ext cx="7061730" cy="3238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67359">
              <a:defRPr sz="8000">
                <a:solidFill>
                  <a:srgbClr val="1B4AFF"/>
                </a:solidFill>
                <a:effectLst>
                  <a:outerShdw blurRad="10160" dist="50800" dir="18900000" rotWithShape="0">
                    <a:srgbClr val="000000"/>
                  </a:outerShdw>
                </a:effectLst>
              </a:defRPr>
            </a:pPr>
            <a:r>
              <a:t>PLASTICA</a:t>
            </a:r>
          </a:p>
          <a:p>
            <a:pPr defTabSz="467359">
              <a:defRPr sz="8000">
                <a:solidFill>
                  <a:srgbClr val="1B4AFF"/>
                </a:solidFill>
                <a:effectLst>
                  <a:outerShdw blurRad="10160" dist="50800" dir="18900000" rotWithShape="0">
                    <a:srgbClr val="000000"/>
                  </a:outerShdw>
                </a:effectLst>
              </a:defRPr>
            </a:pPr>
            <a:r>
              <a:t>VETRO</a:t>
            </a:r>
          </a:p>
          <a:p>
            <a:pPr defTabSz="467359">
              <a:defRPr sz="5600">
                <a:solidFill>
                  <a:srgbClr val="1B4AFF"/>
                </a:solidFill>
                <a:effectLst>
                  <a:outerShdw blurRad="10160" dist="50800" dir="18900000" rotWithShape="0">
                    <a:srgbClr val="000000"/>
                  </a:outerShdw>
                </a:effectLst>
              </a:defRPr>
            </a:pPr>
            <a:r>
              <a:t>METALLI</a:t>
            </a:r>
          </a:p>
        </p:txBody>
      </p:sp>
      <p:sp>
        <p:nvSpPr>
          <p:cNvPr id="194" name="Shape 194"/>
          <p:cNvSpPr/>
          <p:nvPr/>
        </p:nvSpPr>
        <p:spPr>
          <a:xfrm>
            <a:off x="8572164" y="150283"/>
            <a:ext cx="2849638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1B4A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BLU</a:t>
            </a:r>
          </a:p>
        </p:txBody>
      </p:sp>
      <p:pic>
        <p:nvPicPr>
          <p:cNvPr id="195" name="Contenitori Tris Perugia_240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6766" y="1951566"/>
            <a:ext cx="4331454" cy="7052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LAST DIS.jpg"/>
          <p:cNvPicPr>
            <a:picLocks noChangeAspect="1"/>
          </p:cNvPicPr>
          <p:nvPr/>
        </p:nvPicPr>
        <p:blipFill>
          <a:blip r:embed="rId3">
            <a:extLst/>
          </a:blip>
          <a:srcRect r="3546"/>
          <a:stretch>
            <a:fillRect/>
          </a:stretch>
        </p:blipFill>
        <p:spPr>
          <a:xfrm>
            <a:off x="173283" y="5092104"/>
            <a:ext cx="4768870" cy="3658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disegno_15_vetro.jpg"/>
          <p:cNvPicPr>
            <a:picLocks noChangeAspect="1"/>
          </p:cNvPicPr>
          <p:nvPr/>
        </p:nvPicPr>
        <p:blipFill>
          <a:blip r:embed="rId4">
            <a:extLst/>
          </a:blip>
          <a:srcRect l="36212" r="1438"/>
          <a:stretch>
            <a:fillRect/>
          </a:stretch>
        </p:blipFill>
        <p:spPr>
          <a:xfrm>
            <a:off x="5083803" y="4339195"/>
            <a:ext cx="2771379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4" animBg="1" advAuto="0"/>
      <p:bldP spid="194" grpId="1" animBg="1" advAuto="0"/>
      <p:bldP spid="195" grpId="2" animBg="1" advAuto="0"/>
      <p:bldP spid="195" grpId="3" animBg="1" advAuto="0"/>
      <p:bldP spid="196" grpId="5" animBg="1" advAuto="0"/>
      <p:bldP spid="197" grpId="6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xfrm>
            <a:off x="-265" y="412750"/>
            <a:ext cx="7061730" cy="32385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defRPr>
                <a:solidFill>
                  <a:srgbClr val="319027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RIFIUTI</a:t>
            </a:r>
          </a:p>
          <a:p>
            <a:pPr>
              <a:defRPr>
                <a:solidFill>
                  <a:srgbClr val="319027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ORGANICI</a:t>
            </a:r>
          </a:p>
        </p:txBody>
      </p:sp>
      <p:sp>
        <p:nvSpPr>
          <p:cNvPr id="200" name="Shape 200"/>
          <p:cNvSpPr/>
          <p:nvPr/>
        </p:nvSpPr>
        <p:spPr>
          <a:xfrm>
            <a:off x="7550211" y="150283"/>
            <a:ext cx="4893544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319027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VERDE</a:t>
            </a:r>
          </a:p>
        </p:txBody>
      </p:sp>
      <p:pic>
        <p:nvPicPr>
          <p:cNvPr id="201" name="Contenitori Tris Perugia_240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6192" y="2256366"/>
            <a:ext cx="4021582" cy="713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organico_3270_70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204" y="4016998"/>
            <a:ext cx="6574792" cy="3616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4" animBg="1" advAuto="0"/>
      <p:bldP spid="200" grpId="1" animBg="1" advAuto="0"/>
      <p:bldP spid="201" grpId="2" animBg="1" advAuto="0"/>
      <p:bldP spid="201" grpId="3" animBg="1" advAuto="0"/>
      <p:bldP spid="202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-265" y="2808816"/>
            <a:ext cx="7868511" cy="1037168"/>
          </a:xfrm>
          <a:prstGeom prst="rect">
            <a:avLst/>
          </a:prstGeom>
        </p:spPr>
        <p:txBody>
          <a:bodyPr>
            <a:normAutofit fontScale="92500"/>
          </a:bodyPr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t>INDIFFERENZIATA</a:t>
            </a:r>
          </a:p>
        </p:txBody>
      </p:sp>
      <p:sp>
        <p:nvSpPr>
          <p:cNvPr id="205" name="Shape 205"/>
          <p:cNvSpPr/>
          <p:nvPr/>
        </p:nvSpPr>
        <p:spPr>
          <a:xfrm>
            <a:off x="8002586" y="150283"/>
            <a:ext cx="3988793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0000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NERO</a:t>
            </a:r>
          </a:p>
        </p:txBody>
      </p:sp>
      <p:pic>
        <p:nvPicPr>
          <p:cNvPr id="206" name="Contenitori Tris Perugia_240-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3313" y="2201333"/>
            <a:ext cx="4247340" cy="7302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ndif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5793" y="4253384"/>
            <a:ext cx="6276395" cy="3887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4" animBg="1" advAuto="0"/>
      <p:bldP spid="205" grpId="1" animBg="1" advAuto="0"/>
      <p:bldP spid="206" grpId="2" animBg="1" advAuto="0"/>
      <p:bldP spid="206" grpId="3" animBg="1" advAuto="0"/>
      <p:bldP spid="207" grpId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bart-simpson-differenzia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843" y="1968885"/>
            <a:ext cx="10855114" cy="5815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subTitle" sz="half" idx="1"/>
          </p:nvPr>
        </p:nvSpPr>
        <p:spPr>
          <a:xfrm>
            <a:off x="787400" y="3465080"/>
            <a:ext cx="11430000" cy="282344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55675">
              <a:defRPr sz="936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blurRad="29717" dist="39624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RICICLARE</a:t>
            </a:r>
          </a:p>
          <a:p>
            <a:pPr defTabSz="455675">
              <a:defRPr sz="936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blurRad="29717" dist="39624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I MATERIALI</a:t>
            </a:r>
          </a:p>
        </p:txBody>
      </p:sp>
      <p:pic>
        <p:nvPicPr>
          <p:cNvPr id="133" name="disegno_car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4066" y="6671109"/>
            <a:ext cx="3204119" cy="2106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LAST DI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4941" y="658725"/>
            <a:ext cx="3254918" cy="2408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disegno_15_vetr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1352" y="6520143"/>
            <a:ext cx="2810080" cy="2408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  <p:bldP spid="133" grpId="4" animBg="1" advAuto="0"/>
      <p:bldP spid="134" grpId="2" animBg="1" advAuto="0"/>
      <p:bldP spid="135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impson_francoboll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801" y="3571182"/>
            <a:ext cx="4775198" cy="472403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 rot="19787609">
            <a:off x="3218998" y="3540097"/>
            <a:ext cx="5076857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100">
                <a:solidFill>
                  <a:srgbClr val="FF2600"/>
                </a:solidFill>
                <a:effectLst>
                  <a:outerShdw blurRad="38100" dist="50800" dir="78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FINE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6794500" y="1270705"/>
            <a:ext cx="5969000" cy="316089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t>LA CARTA È UN FOGLIO FATTO DI PICCOLISSIME FIBRE INTRECCIATE TRA LORO.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546100" y="1231900"/>
            <a:ext cx="5969000" cy="32385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LA</a:t>
            </a:r>
          </a:p>
          <a:p>
            <a: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CARTA</a:t>
            </a:r>
          </a:p>
        </p:txBody>
      </p:sp>
      <p:pic>
        <p:nvPicPr>
          <p:cNvPr id="216" name="alisea_rifiuti_carta_cartone-630x3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100" y="5148943"/>
            <a:ext cx="5969000" cy="284238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6794500" y="4989688"/>
            <a:ext cx="5969000" cy="3160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defRPr sz="40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r>
              <a:t>È FATTA DI UNA PASTA PER CARTA, COMPOSTA DA LEGNO A PEZZETTINI O CARTA STRACCIA</a:t>
            </a:r>
          </a:p>
        </p:txBody>
      </p:sp>
      <p:sp>
        <p:nvSpPr>
          <p:cNvPr id="218" name="Shape 218">
            <a:hlinkClick r:id="rId3" action="ppaction://hlinksldjump"/>
          </p:cNvPr>
          <p:cNvSpPr/>
          <p:nvPr/>
        </p:nvSpPr>
        <p:spPr>
          <a:xfrm>
            <a:off x="966823" y="8749688"/>
            <a:ext cx="146995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rPr dirty="0">
                <a:hlinkClick r:id="rId3" action="ppaction://hlinksldjump"/>
              </a:rPr>
              <a:t>TORNA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4" animBg="1" advAuto="0"/>
      <p:bldP spid="215" grpId="1" animBg="1" advAuto="0"/>
      <p:bldP spid="216" grpId="2" animBg="1" advAuto="0"/>
      <p:bldP spid="217" grpId="5" animBg="1" advAuto="0"/>
      <p:bldP spid="218" grpId="3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546100" y="652396"/>
            <a:ext cx="5969000" cy="31105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519937">
              <a:defRPr sz="3382">
                <a:effectLst>
                  <a:outerShdw blurRad="33909" dist="4521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È UN MATERIALE DURO E TRASPARENTE, </a:t>
            </a:r>
          </a:p>
          <a:p>
            <a:pPr algn="l" defTabSz="519937">
              <a:defRPr sz="3382">
                <a:effectLst>
                  <a:outerShdw blurRad="33909" dist="4521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DURA NEL TEMPO ED È POCO COSTOSO.</a:t>
            </a:r>
          </a:p>
          <a:p>
            <a:pPr algn="l" defTabSz="519937">
              <a:defRPr sz="3382">
                <a:effectLst>
                  <a:outerShdw blurRad="33909" dist="4521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endParaRPr/>
          </a:p>
          <a:p>
            <a:pPr algn="l" defTabSz="519937">
              <a:defRPr sz="3559">
                <a:effectLst>
                  <a:outerShdw blurRad="33909" dist="4521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È </a:t>
            </a:r>
            <a:r>
              <a:rPr b="1"/>
              <a:t>FRAGILE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xfrm>
            <a:off x="6350000" y="588433"/>
            <a:ext cx="5969000" cy="3238501"/>
          </a:xfrm>
          <a:prstGeom prst="rect">
            <a:avLst/>
          </a:prstGeom>
        </p:spPr>
        <p:txBody>
          <a:bodyPr/>
          <a:lstStyle/>
          <a:p>
            <a:r>
              <a:t>IL</a:t>
            </a:r>
          </a:p>
          <a:p>
            <a:r>
              <a:t>VETRO</a:t>
            </a:r>
          </a:p>
        </p:txBody>
      </p:sp>
      <p:pic>
        <p:nvPicPr>
          <p:cNvPr id="222" name="bottiglie_vet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7650" y="4968065"/>
            <a:ext cx="6015567" cy="353857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546100" y="5182063"/>
            <a:ext cx="5969000" cy="3478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 defTabSz="490727">
              <a:defRPr sz="3359">
                <a:effectLst>
                  <a:outerShdw blurRad="32004" dist="4267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SI FABBRICA CON UNA SABBIA CHIAMATA </a:t>
            </a:r>
            <a:r>
              <a:rPr b="1"/>
              <a:t>SILICE</a:t>
            </a:r>
            <a:r>
              <a:t>.</a:t>
            </a:r>
          </a:p>
          <a:p>
            <a:pPr algn="l" defTabSz="490727">
              <a:defRPr sz="3359">
                <a:effectLst>
                  <a:outerShdw blurRad="32004" dist="4267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CHE VIENE RISCALDATA</a:t>
            </a:r>
          </a:p>
          <a:p>
            <a:pPr algn="l" defTabSz="490727">
              <a:defRPr sz="3359">
                <a:effectLst>
                  <a:outerShdw blurRad="32004" dist="4267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FINO A CHE SI FONDE</a:t>
            </a:r>
          </a:p>
          <a:p>
            <a:pPr algn="l" defTabSz="490727">
              <a:defRPr sz="3359">
                <a:effectLst>
                  <a:outerShdw blurRad="32004" dist="4267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endParaRPr/>
          </a:p>
          <a:p>
            <a:pPr algn="l" defTabSz="490727">
              <a:defRPr sz="3191">
                <a:effectLst>
                  <a:outerShdw blurRad="32004" dist="4267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SI RICICLA FACILMENTE</a:t>
            </a:r>
          </a:p>
        </p:txBody>
      </p:sp>
      <p:sp>
        <p:nvSpPr>
          <p:cNvPr id="224" name="Shape 224">
            <a:hlinkClick r:id="rId3" action="ppaction://hlinksldjump"/>
          </p:cNvPr>
          <p:cNvSpPr/>
          <p:nvPr/>
        </p:nvSpPr>
        <p:spPr>
          <a:xfrm>
            <a:off x="10847423" y="8887271"/>
            <a:ext cx="146995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rPr dirty="0">
                <a:hlinkClick r:id="rId3" action="ppaction://hlinksldjump"/>
              </a:rPr>
              <a:t>TORNA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4" animBg="1" advAuto="0"/>
      <p:bldP spid="221" grpId="1" animBg="1" advAuto="0"/>
      <p:bldP spid="222" grpId="2" animBg="1" advAuto="0"/>
      <p:bldP spid="223" grpId="5" animBg="1" advAuto="0"/>
      <p:bldP spid="224" grpId="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82483" y="6438039"/>
            <a:ext cx="7239001" cy="3014995"/>
          </a:xfrm>
          <a:prstGeom prst="rect">
            <a:avLst/>
          </a:prstGeom>
        </p:spPr>
        <p:txBody>
          <a:bodyPr/>
          <a:lstStyle/>
          <a:p>
            <a:pPr algn="l">
              <a:defRPr sz="3800"/>
            </a:pPr>
            <a:r>
              <a:rPr>
                <a:solidFill>
                  <a:srgbClr val="FF2600"/>
                </a:solidFill>
              </a:rPr>
              <a:t>L’ALLUMINIO</a:t>
            </a:r>
            <a:r>
              <a:t> È UN METALLO LEGGERO MOLTO RESISTENTE.</a:t>
            </a:r>
          </a:p>
          <a:p>
            <a:pPr algn="l">
              <a:defRPr sz="3800"/>
            </a:pPr>
            <a:r>
              <a:t>SI RICAVA DA UN MINERALE CHIAMATO </a:t>
            </a:r>
            <a:r>
              <a:rPr>
                <a:solidFill>
                  <a:srgbClr val="1B4AFF"/>
                </a:solidFill>
              </a:rPr>
              <a:t>BAUXITE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xfrm>
            <a:off x="579966" y="469900"/>
            <a:ext cx="6244036" cy="3238500"/>
          </a:xfrm>
          <a:prstGeom prst="rect">
            <a:avLst/>
          </a:prstGeom>
        </p:spPr>
        <p:txBody>
          <a:bodyPr/>
          <a:lstStyle/>
          <a:p>
            <a:pPr defTabSz="449833">
              <a:defRPr sz="770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blurRad="29337" dist="39116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ACCIAIO</a:t>
            </a:r>
          </a:p>
          <a:p>
            <a:pPr defTabSz="449833">
              <a:defRPr sz="308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blurRad="29337" dist="39116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E</a:t>
            </a:r>
          </a:p>
          <a:p>
            <a:pPr defTabSz="449833">
              <a:defRPr sz="770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blurRad="29337" dist="39116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ALLUMINIO</a:t>
            </a:r>
          </a:p>
        </p:txBody>
      </p:sp>
      <p:pic>
        <p:nvPicPr>
          <p:cNvPr id="228" name="Acciaio1-300x2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0600" y="806450"/>
            <a:ext cx="3810000" cy="327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LATTIN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4600" y="4909463"/>
            <a:ext cx="4960091" cy="402407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82483" y="3679990"/>
            <a:ext cx="7239001" cy="2393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/>
          <a:p>
            <a:pPr algn="l">
              <a:defRPr sz="3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rPr>
                <a:solidFill>
                  <a:srgbClr val="FF2600"/>
                </a:solidFill>
              </a:rPr>
              <a:t>L’ACCIAIO</a:t>
            </a:r>
            <a:r>
              <a:t> È UNA </a:t>
            </a:r>
            <a:r>
              <a:rPr>
                <a:solidFill>
                  <a:srgbClr val="319027"/>
                </a:solidFill>
              </a:rPr>
              <a:t>LEGA</a:t>
            </a:r>
            <a:r>
              <a:t> DI FERRO E CARBONIO. </a:t>
            </a:r>
          </a:p>
          <a:p>
            <a:pPr algn="l">
              <a:defRPr sz="3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È FACILE DA LAVORARE, ELASTICO E RESISTENTE</a:t>
            </a:r>
          </a:p>
        </p:txBody>
      </p:sp>
      <p:sp>
        <p:nvSpPr>
          <p:cNvPr id="231" name="Shape 231">
            <a:hlinkClick r:id="rId4" action="ppaction://hlinksldjump"/>
          </p:cNvPr>
          <p:cNvSpPr/>
          <p:nvPr/>
        </p:nvSpPr>
        <p:spPr>
          <a:xfrm>
            <a:off x="10536809" y="9099549"/>
            <a:ext cx="153238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rPr dirty="0"/>
              <a:t>TORNA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6" animBg="1" advAuto="0"/>
      <p:bldP spid="227" grpId="1" animBg="1" advAuto="0"/>
      <p:bldP spid="228" grpId="2" animBg="1" advAuto="0"/>
      <p:bldP spid="229" grpId="3" animBg="1" advAuto="0"/>
      <p:bldP spid="230" grpId="5" animBg="1" advAuto="0"/>
      <p:bldP spid="231" grpId="4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6021685" y="3510954"/>
            <a:ext cx="6625630" cy="4938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>
              <a:defRPr sz="4000"/>
            </a:pPr>
            <a:r>
              <a:t>LA PLASTICA È FATTA CON IL </a:t>
            </a:r>
            <a:r>
              <a:rPr b="1">
                <a:solidFill>
                  <a:srgbClr val="FF2600"/>
                </a:solidFill>
              </a:rPr>
              <a:t>PETROLIO</a:t>
            </a:r>
          </a:p>
          <a:p>
            <a:pPr algn="l">
              <a:defRPr sz="4000"/>
            </a:pPr>
            <a:r>
              <a:t>CI SONO MOLTISSIMI TIPI DI PLASTICA.</a:t>
            </a:r>
          </a:p>
          <a:p>
            <a:pPr algn="l">
              <a:defRPr sz="4000"/>
            </a:pPr>
            <a:r>
              <a:t>OGNI PLASTICA HA UN NOME DIVERSO E VIENE USATA PER FABBRICARE OGGETTI DIVERSI</a:t>
            </a:r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5763914" y="859366"/>
            <a:ext cx="7141172" cy="1657550"/>
          </a:xfrm>
          <a:prstGeom prst="rect">
            <a:avLst/>
          </a:prstGeom>
        </p:spPr>
        <p:txBody>
          <a:bodyPr/>
          <a:lstStyle/>
          <a:p>
            <a:r>
              <a:t>PLASTICA</a:t>
            </a:r>
          </a:p>
        </p:txBody>
      </p:sp>
      <p:pic>
        <p:nvPicPr>
          <p:cNvPr id="235" name="plastic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0275" y="1055892"/>
            <a:ext cx="3393409" cy="3410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contenitori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7879" y="5293783"/>
            <a:ext cx="3378201" cy="407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lastica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640913" y="3730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>
            <a:hlinkClick r:id="rId7" action="ppaction://hlinksldjump"/>
          </p:cNvPr>
          <p:cNvSpPr/>
          <p:nvPr/>
        </p:nvSpPr>
        <p:spPr>
          <a:xfrm>
            <a:off x="10864356" y="8921138"/>
            <a:ext cx="146995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rPr dirty="0">
                <a:hlinkClick r:id="rId7" action="ppaction://hlinksldjump"/>
              </a:rPr>
              <a:t>TORNA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662040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2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audio>
          </p:childTnLst>
        </p:cTn>
      </p:par>
    </p:tnLst>
    <p:bldLst>
      <p:bldP spid="233" grpId="5" animBg="1" advAuto="0"/>
      <p:bldP spid="234" grpId="1" animBg="1" advAuto="0"/>
      <p:bldP spid="235" grpId="2" animBg="1" advAuto="0"/>
      <p:bldP spid="236" grpId="3" animBg="1" advAuto="0"/>
      <p:bldP spid="238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>
            <a:hlinkClick r:id="rId2" action="ppaction://hlinksldjump"/>
          </p:cNvPr>
          <p:cNvSpPr/>
          <p:nvPr/>
        </p:nvSpPr>
        <p:spPr>
          <a:xfrm>
            <a:off x="1206434" y="4440783"/>
            <a:ext cx="231153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>
                <a:hlinkClick r:id="rId2" action="ppaction://hlinksldjump"/>
              </a:rPr>
              <a:t>VETRO</a:t>
            </a:r>
            <a:endParaRPr dirty="0"/>
          </a:p>
        </p:txBody>
      </p:sp>
      <p:sp>
        <p:nvSpPr>
          <p:cNvPr id="138" name="Shape 138">
            <a:hlinkClick r:id="rId3" action="ppaction://hlinksldjump"/>
          </p:cNvPr>
          <p:cNvSpPr/>
          <p:nvPr/>
        </p:nvSpPr>
        <p:spPr>
          <a:xfrm>
            <a:off x="8864068" y="4440783"/>
            <a:ext cx="355706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>
                <a:hlinkClick r:id="rId3" action="ppaction://hlinksldjump"/>
              </a:rPr>
              <a:t>ALLUMINIO</a:t>
            </a:r>
            <a:endParaRPr dirty="0"/>
          </a:p>
        </p:txBody>
      </p:sp>
      <p:sp>
        <p:nvSpPr>
          <p:cNvPr id="139" name="Shape 139">
            <a:hlinkClick r:id="rId4" action="ppaction://hlinksldjump"/>
          </p:cNvPr>
          <p:cNvSpPr/>
          <p:nvPr/>
        </p:nvSpPr>
        <p:spPr>
          <a:xfrm>
            <a:off x="5364268" y="1265783"/>
            <a:ext cx="227626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>
                <a:hlinkClick r:id="rId4" action="ppaction://hlinksldjump"/>
              </a:rPr>
              <a:t>CARTA</a:t>
            </a:r>
            <a:endParaRPr dirty="0"/>
          </a:p>
        </p:txBody>
      </p:sp>
      <p:sp>
        <p:nvSpPr>
          <p:cNvPr id="140" name="Shape 140">
            <a:hlinkClick r:id="" action="ppaction://hlinkshowjump?jump=lastslide"/>
          </p:cNvPr>
          <p:cNvSpPr/>
          <p:nvPr/>
        </p:nvSpPr>
        <p:spPr>
          <a:xfrm>
            <a:off x="4901000" y="5815247"/>
            <a:ext cx="32028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>
                <a:hlinkClick r:id="rId5" action="ppaction://hlinksldjump"/>
              </a:rPr>
              <a:t>PLASTICA</a:t>
            </a:r>
            <a:endParaRPr dirty="0"/>
          </a:p>
        </p:txBody>
      </p:sp>
      <p:pic>
        <p:nvPicPr>
          <p:cNvPr id="141" name="disegno_cart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00341" y="2251509"/>
            <a:ext cx="3204118" cy="2106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isegno_15_vetro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7160" y="5250143"/>
            <a:ext cx="2810080" cy="2408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LAST DIS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74941" y="6805524"/>
            <a:ext cx="3254918" cy="2408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ALLUMINIO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055100" y="5317813"/>
            <a:ext cx="3175000" cy="227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subTitle" idx="1"/>
          </p:nvPr>
        </p:nvSpPr>
        <p:spPr>
          <a:xfrm>
            <a:off x="787400" y="2415149"/>
            <a:ext cx="11430000" cy="492330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</a:defRPr>
            </a:pPr>
            <a:r>
              <a:t>E’ IMPORTANTE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RACCOGLIERE 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I RIFIUTI?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body" idx="4294967295"/>
          </p:nvPr>
        </p:nvSpPr>
        <p:spPr>
          <a:xfrm>
            <a:off x="787400" y="2415149"/>
            <a:ext cx="11430000" cy="492330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26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COSA SUCCEDE</a:t>
            </a:r>
          </a:p>
          <a:p>
            <a:pPr marL="0" indent="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26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SE NON SI</a:t>
            </a:r>
          </a:p>
          <a:p>
            <a:pPr marL="0" indent="0" algn="ctr">
              <a:spcBef>
                <a:spcPts val="0"/>
              </a:spcBef>
              <a:buClrTx/>
              <a:buSzTx/>
              <a:buNone/>
              <a:defRPr sz="10000">
                <a:solidFill>
                  <a:srgbClr val="FF26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RACCOLGONO?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rifiuti-a-napoli-olanda-smaltimen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266" y="492164"/>
            <a:ext cx="9375474" cy="7019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rifiuti-strad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701" y="675915"/>
            <a:ext cx="9999611" cy="749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rifiuti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1966" y="1366857"/>
            <a:ext cx="11213584" cy="7019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napoli_rifiuti_12_maggio_201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8366" y="2163233"/>
            <a:ext cx="11213584" cy="7019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  <p:bldP spid="150" grpId="2" animBg="1" advAuto="0"/>
      <p:bldP spid="151" grpId="3" animBg="1" advAuto="0"/>
      <p:bldP spid="151" grpId="4" animBg="1" advAuto="0"/>
      <p:bldP spid="152" grpId="5" animBg="1" advAuto="0"/>
      <p:bldP spid="152" grpId="6" animBg="1" advAuto="0"/>
      <p:bldP spid="153" grpId="7" animBg="1" advAuto="0"/>
      <p:bldP spid="153" grpId="8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2522388" y="1062566"/>
            <a:ext cx="7960024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FF9300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TERRA DEI FUOCHI</a:t>
            </a:r>
          </a:p>
        </p:txBody>
      </p:sp>
      <p:pic>
        <p:nvPicPr>
          <p:cNvPr id="156" name="terra-dei-fuoch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479" y="4321918"/>
            <a:ext cx="8665842" cy="5139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6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FUOCHI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866" y="452966"/>
            <a:ext cx="9527000" cy="5378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FUOCHI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" y="822208"/>
            <a:ext cx="9526999" cy="6340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FUOCHI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1966" y="1337067"/>
            <a:ext cx="9552399" cy="636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FUOCHI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8900" y="1972186"/>
            <a:ext cx="9527000" cy="6520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  <p:bldP spid="158" grpId="2" animBg="1" advAuto="0"/>
      <p:bldP spid="159" grpId="3" animBg="1" advAuto="0"/>
      <p:bldP spid="159" grpId="4" animBg="1" advAuto="0"/>
      <p:bldP spid="160" grpId="5" animBg="1" advAuto="0"/>
      <p:bldP spid="160" grpId="6" animBg="1" advAuto="0"/>
      <p:bldP spid="161" grpId="7" animBg="1" advAuto="0"/>
      <p:bldP spid="161" grpId="8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787400" y="392707"/>
            <a:ext cx="11430000" cy="22174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08940">
              <a:defRPr sz="7210">
                <a:effectLst>
                  <a:outerShdw blurRad="26669" dist="35560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CHI RACCOGLIE</a:t>
            </a:r>
          </a:p>
          <a:p>
            <a:pPr defTabSz="408940">
              <a:defRPr sz="7210">
                <a:effectLst>
                  <a:outerShdw blurRad="26669" dist="35560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I RIFIUTI ?</a:t>
            </a:r>
          </a:p>
        </p:txBody>
      </p:sp>
      <p:pic>
        <p:nvPicPr>
          <p:cNvPr id="164" name="LOGO_GESENU_COL orizz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5287" y="2956791"/>
            <a:ext cx="7674226" cy="3023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ESENU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174" y="6327438"/>
            <a:ext cx="5199919" cy="3214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Spazzamento_bi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4600" y="6422700"/>
            <a:ext cx="6354722" cy="3023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4" grpId="2" animBg="1" advAuto="0"/>
      <p:bldP spid="165" grpId="3" animBg="1" advAuto="0"/>
      <p:bldP spid="166" grpId="4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ormal">
  <a:themeElements>
    <a:clrScheme name="Form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233</Words>
  <Application>Microsoft Office PowerPoint</Application>
  <PresentationFormat>Personalizzato</PresentationFormat>
  <Paragraphs>79</Paragraphs>
  <Slides>24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Cochin</vt:lpstr>
      <vt:lpstr>Cooper Black</vt:lpstr>
      <vt:lpstr>Helvetica Neue</vt:lpstr>
      <vt:lpstr>Formal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RACCOGLIENDO I MATERIALI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CARTA È UN FOGLIO FATTO DI PICCOLISSIME FIBRE INTRECCIATE TRA LORO.</vt:lpstr>
      <vt:lpstr>È UN MATERIALE DURO E TRASPARENTE,  DURA NEL TEMPO ED È POCO COSTOSO.  È FRAGILE</vt:lpstr>
      <vt:lpstr>L’ALLUMINIO È UN METALLO LEGGERO MOLTO RESISTENTE. SI RICAVA DA UN MINERALE CHIAMATO BAUXITE</vt:lpstr>
      <vt:lpstr>LA PLASTICA È FATTA CON IL PETROLIO CI SONO MOLTISSIMI TIPI DI PLASTICA. OGNI PLASTICA HA UN NOME DIVERSO E VIENE USATA PER FABBRICARE OGGETTI DIVERSI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 FRATTA</dc:creator>
  <cp:lastModifiedBy>I FRATTA</cp:lastModifiedBy>
  <cp:revision>2</cp:revision>
  <dcterms:modified xsi:type="dcterms:W3CDTF">2016-06-09T10:53:15Z</dcterms:modified>
</cp:coreProperties>
</file>