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7" r:id="rId2"/>
    <p:sldId id="258" r:id="rId3"/>
    <p:sldId id="266" r:id="rId4"/>
    <p:sldId id="272" r:id="rId5"/>
    <p:sldId id="274" r:id="rId6"/>
    <p:sldId id="262" r:id="rId7"/>
    <p:sldId id="271" r:id="rId8"/>
    <p:sldId id="265" r:id="rId9"/>
    <p:sldId id="277" r:id="rId10"/>
    <p:sldId id="260" r:id="rId11"/>
    <p:sldId id="278" r:id="rId12"/>
    <p:sldId id="276" r:id="rId13"/>
    <p:sldId id="279" r:id="rId14"/>
    <p:sldId id="273" r:id="rId15"/>
    <p:sldId id="280" r:id="rId16"/>
    <p:sldId id="283" r:id="rId17"/>
    <p:sldId id="281" r:id="rId18"/>
    <p:sldId id="282" r:id="rId19"/>
    <p:sldId id="284" r:id="rId20"/>
    <p:sldId id="290" r:id="rId21"/>
    <p:sldId id="291" r:id="rId22"/>
    <p:sldId id="285" r:id="rId23"/>
    <p:sldId id="286" r:id="rId24"/>
    <p:sldId id="287" r:id="rId25"/>
    <p:sldId id="288" r:id="rId26"/>
    <p:sldId id="289" r:id="rId27"/>
    <p:sldId id="292" r:id="rId28"/>
    <p:sldId id="293" r:id="rId29"/>
    <p:sldId id="294" r:id="rId30"/>
    <p:sldId id="295" r:id="rId31"/>
    <p:sldId id="296" r:id="rId32"/>
    <p:sldId id="297" r:id="rId33"/>
    <p:sldId id="269" r:id="rId34"/>
    <p:sldId id="263" r:id="rId35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6469" autoAdjust="0"/>
  </p:normalViewPr>
  <p:slideViewPr>
    <p:cSldViewPr snapToGrid="0">
      <p:cViewPr varScale="1">
        <p:scale>
          <a:sx n="114" d="100"/>
          <a:sy n="114" d="100"/>
        </p:scale>
        <p:origin x="4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A1008DE1-1096-4486-A96C-D56CE668C1E6}" type="datetime1">
              <a:rPr lang="it-IT" smtClean="0"/>
              <a:t>05/07/2018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it-IT" smtClean="0"/>
              <a:pPr algn="r"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CE0F3D29-49CE-4619-943B-B5281755DD06}" type="datetime1">
              <a:rPr lang="it-IT" smtClean="0"/>
              <a:pPr/>
              <a:t>05/07/2018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/>
              <a:t>Fare clic per modificare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3971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34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6461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267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5554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5555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1837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0277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5753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6347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33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19223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84" name="Gruppo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97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grpSp>
        <p:nvGrpSpPr>
          <p:cNvPr id="98" name="Gruppo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0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6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7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0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111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grpSp>
        <p:nvGrpSpPr>
          <p:cNvPr id="112" name="Gruppo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125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26" name="Segnaposto testo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B026577-E9CE-459E-9896-9AFD1D388657}" type="datetime1">
              <a:rPr lang="it-IT" smtClean="0"/>
              <a:pPr/>
              <a:t>05/07/2018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54BD0E0D-2457-4CDF-9D18-B5FDECE16F94}" type="datetime1">
              <a:rPr lang="it-IT" smtClean="0"/>
              <a:pPr/>
              <a:t>05/07/2018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8" name="Gruppo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igura a mano libera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" name="Figura a mano libera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grpSp>
          <p:nvGrpSpPr>
            <p:cNvPr id="11" name="Gruppo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igura a mano libera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21" name="Figura a mano libera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</p:grpSp>
        <p:sp>
          <p:nvSpPr>
            <p:cNvPr id="12" name="Figura a mano libera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" name="Figura a mano libera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" name="Figura a mano libera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" name="Figura a mano libera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" name="Figura a mano libera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" name="Figura a mano libera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" name="Figura a mano libera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" name="Figura a mano libera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" name="Segnaposto immagine 2" descr="Segnaposto vuoto per aggiungere un'immagine. Fare clic sul segnaposto e selezionare l'immagine che si vuole aggiungere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AD4CB81-D937-4348-B178-FCBBDDF622FB}" type="datetime1">
              <a:rPr lang="it-IT" smtClean="0"/>
              <a:pPr/>
              <a:t>05/07/2018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73AF096-C42A-4880-A485-F4AE914541E1}" type="datetime1">
              <a:rPr lang="it-IT" smtClean="0"/>
              <a:pPr/>
              <a:t>05/07/2018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910BDC8-324F-462B-83CB-68685DC6B87E}" type="datetime1">
              <a:rPr lang="it-IT" smtClean="0"/>
              <a:pPr/>
              <a:t>05/07/2018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8790DCC-127C-41EE-BC68-6B9595288956}" type="datetime1">
              <a:rPr lang="it-IT" smtClean="0"/>
              <a:pPr/>
              <a:t>05/07/2018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64A3505-741D-4515-A42B-F20F1019F564}" type="datetime1">
              <a:rPr lang="it-IT" smtClean="0"/>
              <a:pPr/>
              <a:t>05/07/2018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5236A9B-B2A9-4776-ACBE-E33504F2D07E}" type="datetime1">
              <a:rPr lang="it-IT" smtClean="0"/>
              <a:pPr/>
              <a:t>05/07/2018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99C6DB2-E8BB-444A-9DC0-5761023CE6C5}" type="datetime1">
              <a:rPr lang="it-IT" smtClean="0"/>
              <a:pPr/>
              <a:t>05/07/2018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7E37FCF-D7D4-4638-B985-327873A6F762}" type="datetime1">
              <a:rPr lang="it-IT" smtClean="0"/>
              <a:pPr/>
              <a:t>05/07/2018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9" name="Gruppo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6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39" name="Segnaposto testo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grpSp>
        <p:nvGrpSpPr>
          <p:cNvPr id="22" name="Gruppo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7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0" name="Segnaposto testo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B464C2C-AA97-4551-849F-F86554B2CE67}" type="datetime1">
              <a:rPr lang="it-IT" smtClean="0"/>
              <a:pPr/>
              <a:t>05/07/2018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52" name="Gruppo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79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1" name="Segnaposto testo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grpSp>
        <p:nvGrpSpPr>
          <p:cNvPr id="84" name="Gruppo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78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2" name="Segnaposto testo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grpSp>
        <p:nvGrpSpPr>
          <p:cNvPr id="97" name="Gruppo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9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0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6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7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80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3" name="Segnaposto testo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ECA6D33-76B3-4A1A-BD50-62E0A81D441D}" type="datetime1">
              <a:rPr lang="it-IT" smtClean="0"/>
              <a:pPr/>
              <a:t>05/07/2018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dirty="0"/>
              <a:t>Fare clic per modificare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BDEC59B4-A826-484C-857C-DE4CF452D9F8}" type="datetime1">
              <a:rPr lang="it-IT" smtClean="0"/>
              <a:pPr/>
              <a:t>05/07/2018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0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26731" y="729842"/>
            <a:ext cx="9703266" cy="2038525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it-IT" sz="4800" dirty="0"/>
              <a:t>SCUOLA DELL’INFANZIA DI RIPA</a:t>
            </a:r>
            <a:br>
              <a:rPr lang="it-IT" sz="4800" dirty="0"/>
            </a:br>
            <a:br>
              <a:rPr lang="it-IT" sz="4800" dirty="0"/>
            </a:br>
            <a:r>
              <a:rPr lang="it-IT" sz="4800" dirty="0"/>
              <a:t>« IL CASTELLO ROTONDO»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386315" y="4706923"/>
            <a:ext cx="3938823" cy="914400"/>
          </a:xfrm>
        </p:spPr>
        <p:txBody>
          <a:bodyPr rtlCol="0">
            <a:normAutofit/>
          </a:bodyPr>
          <a:lstStyle/>
          <a:p>
            <a:pPr rtl="0"/>
            <a:r>
              <a:rPr lang="it-IT" sz="3200" b="1" dirty="0"/>
              <a:t>A.S. 2017/2018</a:t>
            </a: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157"/>
    </mc:Choice>
    <mc:Fallback>
      <p:transition advTm="115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12D0B807-E5EB-4A02-8C3E-BE619EC923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58" y="1517836"/>
            <a:ext cx="7174084" cy="5077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C470139-0F77-409C-A4BD-FA87680D0A70}"/>
              </a:ext>
            </a:extLst>
          </p:cNvPr>
          <p:cNvSpPr txBox="1"/>
          <p:nvPr/>
        </p:nvSpPr>
        <p:spPr>
          <a:xfrm>
            <a:off x="824204" y="139959"/>
            <a:ext cx="10867054" cy="1231641"/>
          </a:xfrm>
          <a:prstGeom prst="rect">
            <a:avLst/>
          </a:prstGeom>
          <a:noFill/>
        </p:spPr>
        <p:txBody>
          <a:bodyPr wrap="square" rtlCol="0">
            <a:prstTxWarp prst="textDeflateTop">
              <a:avLst/>
            </a:prstTxWarp>
            <a:spAutoFit/>
          </a:bodyPr>
          <a:lstStyle/>
          <a:p>
            <a:r>
              <a:rPr lang="it-IT" sz="3200" b="1" dirty="0">
                <a:solidFill>
                  <a:schemeClr val="bg2">
                    <a:lumMod val="25000"/>
                  </a:schemeClr>
                </a:solidFill>
              </a:rPr>
              <a:t>ABITIAMO IN PAESEI DIVERSI ….. CONTIAMOCI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158">
        <p15:prstTrans prst="peelOff"/>
      </p:transition>
    </mc:Choice>
    <mc:Fallback>
      <p:transition spd="slow" advTm="31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5CCCE1-9A31-4834-9833-BC0885B16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prstTxWarp prst="textCanUp">
              <a:avLst/>
            </a:prstTxWarp>
          </a:bodyPr>
          <a:lstStyle/>
          <a:p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LA CITTA’ DI TUTTI NOI E’ PERUGIA 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34C598C-04AD-42C7-B9BB-B9E655FA7D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16" y="1726164"/>
            <a:ext cx="5678719" cy="3890626"/>
          </a:xfrm>
        </p:spPr>
      </p:pic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6A97284B-D583-4FFD-867E-DEC8939293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6069" y="1880509"/>
            <a:ext cx="5505766" cy="4129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079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415">
        <p:circle/>
      </p:transition>
    </mc:Choice>
    <mc:Fallback>
      <p:transition spd="slow" advTm="441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F72D995-D0B0-4EA3-8615-A4BC80E32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5872">
            <a:off x="3912948" y="1514695"/>
            <a:ext cx="5427636" cy="40707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E2723E7-41E9-490A-869B-07B0996600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5468">
            <a:off x="819209" y="984918"/>
            <a:ext cx="4310600" cy="5653702"/>
          </a:xfrm>
          <a:prstGeom prst="rect">
            <a:avLst/>
          </a:prstGeom>
        </p:spPr>
      </p:pic>
      <p:sp>
        <p:nvSpPr>
          <p:cNvPr id="7" name="Smile 6">
            <a:extLst>
              <a:ext uri="{FF2B5EF4-FFF2-40B4-BE49-F238E27FC236}">
                <a16:creationId xmlns:a16="http://schemas.microsoft.com/office/drawing/2014/main" id="{3E16FD3A-D68F-4093-BB01-5C0ACE8B8F77}"/>
              </a:ext>
            </a:extLst>
          </p:cNvPr>
          <p:cNvSpPr/>
          <p:nvPr/>
        </p:nvSpPr>
        <p:spPr>
          <a:xfrm>
            <a:off x="7977673" y="2258008"/>
            <a:ext cx="45719" cy="4571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87014D0-E29B-4ADA-B7C8-525582B504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258" y="1213923"/>
            <a:ext cx="3804773" cy="5073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mile 9">
            <a:extLst>
              <a:ext uri="{FF2B5EF4-FFF2-40B4-BE49-F238E27FC236}">
                <a16:creationId xmlns:a16="http://schemas.microsoft.com/office/drawing/2014/main" id="{E4EED5A5-38EF-41C2-8A5A-5D64AEAD3C49}"/>
              </a:ext>
            </a:extLst>
          </p:cNvPr>
          <p:cNvSpPr/>
          <p:nvPr/>
        </p:nvSpPr>
        <p:spPr>
          <a:xfrm>
            <a:off x="8956767" y="4291753"/>
            <a:ext cx="374159" cy="401215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mile 10">
            <a:extLst>
              <a:ext uri="{FF2B5EF4-FFF2-40B4-BE49-F238E27FC236}">
                <a16:creationId xmlns:a16="http://schemas.microsoft.com/office/drawing/2014/main" id="{70FADAD7-B217-4E4F-852F-A15FFFB1F12F}"/>
              </a:ext>
            </a:extLst>
          </p:cNvPr>
          <p:cNvSpPr/>
          <p:nvPr/>
        </p:nvSpPr>
        <p:spPr>
          <a:xfrm>
            <a:off x="9583746" y="4692968"/>
            <a:ext cx="238037" cy="334347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mile 11">
            <a:extLst>
              <a:ext uri="{FF2B5EF4-FFF2-40B4-BE49-F238E27FC236}">
                <a16:creationId xmlns:a16="http://schemas.microsoft.com/office/drawing/2014/main" id="{864BA9DD-11F3-4617-83A0-B14A37B9DC2F}"/>
              </a:ext>
            </a:extLst>
          </p:cNvPr>
          <p:cNvSpPr/>
          <p:nvPr/>
        </p:nvSpPr>
        <p:spPr>
          <a:xfrm>
            <a:off x="11064551" y="4861551"/>
            <a:ext cx="423923" cy="454245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E91F3D8-77C2-459A-942F-79265DBBA1FB}"/>
              </a:ext>
            </a:extLst>
          </p:cNvPr>
          <p:cNvSpPr txBox="1"/>
          <p:nvPr/>
        </p:nvSpPr>
        <p:spPr>
          <a:xfrm>
            <a:off x="1668625" y="56454"/>
            <a:ext cx="9395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2">
                    <a:lumMod val="25000"/>
                  </a:schemeClr>
                </a:solidFill>
              </a:rPr>
              <a:t>PERUGIA E’ UNA BELLA CITTA’… </a:t>
            </a:r>
          </a:p>
          <a:p>
            <a:pPr algn="ctr"/>
            <a:r>
              <a:rPr lang="it-IT" sz="2400" b="1" dirty="0">
                <a:solidFill>
                  <a:schemeClr val="bg2">
                    <a:lumMod val="25000"/>
                  </a:schemeClr>
                </a:solidFill>
              </a:rPr>
              <a:t>HA PER STEMMA UN GRIFO BIANCO SU SFONDO ROSSO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5622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205">
        <p14:reveal/>
      </p:transition>
    </mc:Choice>
    <mc:Fallback>
      <p:transition spd="slow" advTm="62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7FC695-C15D-4291-BC7B-D87BDF6C3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prstTxWarp prst="textCanUp">
              <a:avLst/>
            </a:prstTxWarp>
          </a:bodyPr>
          <a:lstStyle/>
          <a:p>
            <a:r>
              <a:rPr lang="it-IT" b="1" dirty="0">
                <a:solidFill>
                  <a:schemeClr val="bg2">
                    <a:lumMod val="25000"/>
                  </a:schemeClr>
                </a:solidFill>
              </a:rPr>
              <a:t>PERUGIA SI TROVA IN UMBRIA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D31BEBE2-3154-4F63-840C-1CBE7E6708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1964112"/>
            <a:ext cx="4954587" cy="3910850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E60B8012-54F9-4B24-B9BE-8784A3C14E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20492"/>
            <a:ext cx="4951413" cy="339809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59072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251">
        <p15:prstTrans prst="wind"/>
      </p:transition>
    </mc:Choice>
    <mc:Fallback>
      <p:transition spd="slow" advTm="52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633F0F2-D174-43CA-8E2D-2D63A528B4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2352">
            <a:off x="2517971" y="329703"/>
            <a:ext cx="4615808" cy="6136740"/>
          </a:xfrm>
        </p:spPr>
      </p:pic>
      <p:sp>
        <p:nvSpPr>
          <p:cNvPr id="7" name="Cuore 6">
            <a:extLst>
              <a:ext uri="{FF2B5EF4-FFF2-40B4-BE49-F238E27FC236}">
                <a16:creationId xmlns:a16="http://schemas.microsoft.com/office/drawing/2014/main" id="{89DC31B5-7E01-4B5D-83FD-09D95F16D8F1}"/>
              </a:ext>
            </a:extLst>
          </p:cNvPr>
          <p:cNvSpPr/>
          <p:nvPr/>
        </p:nvSpPr>
        <p:spPr>
          <a:xfrm rot="21344853">
            <a:off x="5977457" y="1858848"/>
            <a:ext cx="5209948" cy="4404050"/>
          </a:xfrm>
          <a:prstGeom prst="hear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/>
              <a:t>IL CUORE VERDE</a:t>
            </a:r>
          </a:p>
          <a:p>
            <a:pPr algn="ctr"/>
            <a:r>
              <a:rPr lang="it-IT" sz="4000" b="1" dirty="0"/>
              <a:t>DELL’ITALIA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4538342"/>
      </p:ext>
    </p:extLst>
  </p:cSld>
  <p:clrMapOvr>
    <a:masterClrMapping/>
  </p:clrMapOvr>
  <p:transition spd="slow" advTm="621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6FB9F4D-02DB-46FD-A878-16AB6C9166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6155">
            <a:off x="6786548" y="269416"/>
            <a:ext cx="4959644" cy="6160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B689FE9-CAA4-435F-B30E-3E25EDAF6F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72847" y="232791"/>
            <a:ext cx="3121443" cy="416192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8EAD51C-5237-4702-AA41-C6D3DB27DE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259">
            <a:off x="720915" y="2301131"/>
            <a:ext cx="3157019" cy="4209358"/>
          </a:xfrm>
          <a:prstGeom prst="rect">
            <a:avLst/>
          </a:prstGeom>
        </p:spPr>
      </p:pic>
      <p:sp>
        <p:nvSpPr>
          <p:cNvPr id="10" name="Smile 9">
            <a:extLst>
              <a:ext uri="{FF2B5EF4-FFF2-40B4-BE49-F238E27FC236}">
                <a16:creationId xmlns:a16="http://schemas.microsoft.com/office/drawing/2014/main" id="{38DD7B79-8173-4445-981D-A18DC4E0C146}"/>
              </a:ext>
            </a:extLst>
          </p:cNvPr>
          <p:cNvSpPr/>
          <p:nvPr/>
        </p:nvSpPr>
        <p:spPr>
          <a:xfrm>
            <a:off x="5052568" y="120819"/>
            <a:ext cx="895739" cy="886882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6C27A81-D401-41C4-84BC-210ED5146D05}"/>
              </a:ext>
            </a:extLst>
          </p:cNvPr>
          <p:cNvSpPr txBox="1"/>
          <p:nvPr/>
        </p:nvSpPr>
        <p:spPr>
          <a:xfrm rot="20857838">
            <a:off x="380151" y="1400798"/>
            <a:ext cx="261726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STRAPPIAMO LA CARTA IGIENICA … LA INCOLLIAMO …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F8CFAB5-5671-416B-A89A-40AD16408DE9}"/>
              </a:ext>
            </a:extLst>
          </p:cNvPr>
          <p:cNvSpPr txBox="1"/>
          <p:nvPr/>
        </p:nvSpPr>
        <p:spPr>
          <a:xfrm>
            <a:off x="4047513" y="4506686"/>
            <a:ext cx="264677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2">
                    <a:lumMod val="25000"/>
                  </a:schemeClr>
                </a:solidFill>
              </a:rPr>
              <a:t>… DIPINGIAMO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40304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5549">
        <p15:prstTrans prst="origami"/>
      </p:transition>
    </mc:Choice>
    <mc:Fallback>
      <p:transition spd="slow" advTm="55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3AAA35A-5330-41BA-824E-F24A7D9BC0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2195">
            <a:off x="2213318" y="143474"/>
            <a:ext cx="5288207" cy="6572457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Fumetto: rettangolo con angoli arrotondati 2">
            <a:extLst>
              <a:ext uri="{FF2B5EF4-FFF2-40B4-BE49-F238E27FC236}">
                <a16:creationId xmlns:a16="http://schemas.microsoft.com/office/drawing/2014/main" id="{C93B31C4-B549-470E-8730-A691AC7507EB}"/>
              </a:ext>
            </a:extLst>
          </p:cNvPr>
          <p:cNvSpPr/>
          <p:nvPr/>
        </p:nvSpPr>
        <p:spPr>
          <a:xfrm rot="735856" flipH="1">
            <a:off x="7160197" y="1224180"/>
            <a:ext cx="3498208" cy="2181138"/>
          </a:xfrm>
          <a:prstGeom prst="wedgeRoundRectCallou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RICOSTRUIAMO L’ITALIA </a:t>
            </a:r>
          </a:p>
          <a:p>
            <a:pPr algn="ctr"/>
            <a:r>
              <a:rPr lang="it-IT" sz="2800" dirty="0"/>
              <a:t>…..</a:t>
            </a:r>
          </a:p>
          <a:p>
            <a:pPr algn="ctr"/>
            <a:r>
              <a:rPr lang="it-IT" sz="2800" dirty="0"/>
              <a:t>IL PUZZLE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9157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702">
        <p15:prstTrans prst="fallOver"/>
      </p:transition>
    </mc:Choice>
    <mc:Fallback>
      <p:transition spd="slow" advTm="37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255DB-2F53-4B98-A1D2-21D4E6121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808" y="250297"/>
            <a:ext cx="6054045" cy="81487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5400" b="1" dirty="0">
                <a:solidFill>
                  <a:schemeClr val="bg2">
                    <a:lumMod val="25000"/>
                  </a:schemeClr>
                </a:solidFill>
              </a:rPr>
              <a:t>L’ITALIA E’ …</a:t>
            </a:r>
          </a:p>
        </p:txBody>
      </p:sp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A677044C-0FFF-46FF-AEA1-723DFB5651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601">
            <a:off x="7819303" y="188399"/>
            <a:ext cx="4080585" cy="5272418"/>
          </a:xfrm>
        </p:spPr>
      </p:pic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37819D66-ED25-44CF-B206-B706DE003C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9" y="1065170"/>
            <a:ext cx="4198738" cy="5273972"/>
          </a:xfr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714DBAC-BE9D-494A-B5A3-516E2902433A}"/>
              </a:ext>
            </a:extLst>
          </p:cNvPr>
          <p:cNvSpPr txBox="1"/>
          <p:nvPr/>
        </p:nvSpPr>
        <p:spPr>
          <a:xfrm rot="21389210">
            <a:off x="519679" y="3958535"/>
            <a:ext cx="2233168" cy="107721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600" dirty="0"/>
              <a:t>PERCORSA</a:t>
            </a:r>
          </a:p>
          <a:p>
            <a:r>
              <a:rPr lang="it-IT" sz="1600" dirty="0"/>
              <a:t>DA MONTI, COLLINE,PIANURE, LAGHI E FIUMI </a:t>
            </a:r>
          </a:p>
        </p:txBody>
      </p:sp>
      <p:sp>
        <p:nvSpPr>
          <p:cNvPr id="16" name="Segno di sottrazione 15">
            <a:extLst>
              <a:ext uri="{FF2B5EF4-FFF2-40B4-BE49-F238E27FC236}">
                <a16:creationId xmlns:a16="http://schemas.microsoft.com/office/drawing/2014/main" id="{E414335D-82B2-4068-A791-1E972D51207B}"/>
              </a:ext>
            </a:extLst>
          </p:cNvPr>
          <p:cNvSpPr/>
          <p:nvPr/>
        </p:nvSpPr>
        <p:spPr>
          <a:xfrm rot="5141673">
            <a:off x="597124" y="5520461"/>
            <a:ext cx="2286000" cy="674913"/>
          </a:xfrm>
          <a:prstGeom prst="mathMin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B7C5351-01F4-4C45-B0CF-CA4ECCBF031D}"/>
              </a:ext>
            </a:extLst>
          </p:cNvPr>
          <p:cNvSpPr txBox="1"/>
          <p:nvPr/>
        </p:nvSpPr>
        <p:spPr>
          <a:xfrm>
            <a:off x="7213794" y="4444639"/>
            <a:ext cx="2233168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600" dirty="0"/>
              <a:t>FORMATA DA TANTE REGIONI</a:t>
            </a:r>
          </a:p>
        </p:txBody>
      </p:sp>
      <p:sp>
        <p:nvSpPr>
          <p:cNvPr id="18" name="Segno di sottrazione 17">
            <a:extLst>
              <a:ext uri="{FF2B5EF4-FFF2-40B4-BE49-F238E27FC236}">
                <a16:creationId xmlns:a16="http://schemas.microsoft.com/office/drawing/2014/main" id="{E6D6A2F9-E14B-4E4E-A0D9-C7C6FFA133ED}"/>
              </a:ext>
            </a:extLst>
          </p:cNvPr>
          <p:cNvSpPr/>
          <p:nvPr/>
        </p:nvSpPr>
        <p:spPr>
          <a:xfrm rot="5400000">
            <a:off x="7187378" y="5542571"/>
            <a:ext cx="2286000" cy="674913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603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9072">
        <p14:flash/>
      </p:transition>
    </mc:Choice>
    <mc:Fallback>
      <p:transition spd="slow" advTm="90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E95D4B-00B6-4D4C-963A-98985EB31FFB}"/>
              </a:ext>
            </a:extLst>
          </p:cNvPr>
          <p:cNvSpPr txBox="1"/>
          <p:nvPr/>
        </p:nvSpPr>
        <p:spPr>
          <a:xfrm rot="261915">
            <a:off x="957416" y="2233719"/>
            <a:ext cx="4624876" cy="193899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2">
                    <a:lumMod val="25000"/>
                  </a:schemeClr>
                </a:solidFill>
              </a:rPr>
              <a:t>LA FORMA DEL MIO PAESE E’ QUELLA DI UNO STIVALE …</a:t>
            </a:r>
          </a:p>
          <a:p>
            <a:r>
              <a:rPr lang="it-IT" sz="2400" b="1" dirty="0">
                <a:solidFill>
                  <a:schemeClr val="bg2">
                    <a:lumMod val="25000"/>
                  </a:schemeClr>
                </a:solidFill>
              </a:rPr>
              <a:t>UNO STIVALE CIRCONDATO DAL MARE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9BEA2DB-BCD4-451E-B9E5-A2D5666450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8" t="481" r="2898" b="481"/>
          <a:stretch/>
        </p:blipFill>
        <p:spPr>
          <a:xfrm rot="5560245">
            <a:off x="5110889" y="841698"/>
            <a:ext cx="6316102" cy="4718098"/>
          </a:xfrm>
          <a:prstGeom prst="rect">
            <a:avLst/>
          </a:prstGeom>
        </p:spPr>
      </p:pic>
      <p:sp>
        <p:nvSpPr>
          <p:cNvPr id="5" name="Segno di sottrazione 4">
            <a:extLst>
              <a:ext uri="{FF2B5EF4-FFF2-40B4-BE49-F238E27FC236}">
                <a16:creationId xmlns:a16="http://schemas.microsoft.com/office/drawing/2014/main" id="{C85C77A0-4E3A-4AD4-B2D4-019ACA24A64A}"/>
              </a:ext>
            </a:extLst>
          </p:cNvPr>
          <p:cNvSpPr/>
          <p:nvPr/>
        </p:nvSpPr>
        <p:spPr>
          <a:xfrm rot="16458823">
            <a:off x="1185430" y="4913318"/>
            <a:ext cx="3451562" cy="999931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3F53A86-46CB-44A0-A2A2-748E3FD8B58A}"/>
              </a:ext>
            </a:extLst>
          </p:cNvPr>
          <p:cNvSpPr txBox="1"/>
          <p:nvPr/>
        </p:nvSpPr>
        <p:spPr>
          <a:xfrm>
            <a:off x="5521076" y="6280625"/>
            <a:ext cx="549573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DIPINGIAMO, RITAGLIAMO, INCOLLIAMO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577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701">
        <p:dissolve/>
      </p:transition>
    </mc:Choice>
    <mc:Fallback>
      <p:transition spd="slow" advTm="570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292AB2B-6216-4DE2-8280-8B96A8FE6B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12" y="2751587"/>
            <a:ext cx="5025088" cy="3468847"/>
          </a:xfrm>
          <a:prstGeom prst="round2DiagRect">
            <a:avLst>
              <a:gd name="adj1" fmla="val 16667"/>
              <a:gd name="adj2" fmla="val 360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DB0D1B7-8A03-4842-894C-A737F28819FC}"/>
              </a:ext>
            </a:extLst>
          </p:cNvPr>
          <p:cNvSpPr txBox="1"/>
          <p:nvPr/>
        </p:nvSpPr>
        <p:spPr>
          <a:xfrm>
            <a:off x="914400" y="234891"/>
            <a:ext cx="10922466" cy="98151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r>
              <a:rPr lang="it-IT" sz="3600" b="1" dirty="0">
                <a:solidFill>
                  <a:schemeClr val="bg2">
                    <a:lumMod val="25000"/>
                  </a:schemeClr>
                </a:solidFill>
              </a:rPr>
              <a:t>ROMA CAPITALE D’ITALIA …. IL COLOSSEO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3732B59-2091-411F-BAB0-E6DE4F4534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982">
            <a:off x="6700090" y="2964986"/>
            <a:ext cx="4177719" cy="3133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allout: linea 7">
            <a:extLst>
              <a:ext uri="{FF2B5EF4-FFF2-40B4-BE49-F238E27FC236}">
                <a16:creationId xmlns:a16="http://schemas.microsoft.com/office/drawing/2014/main" id="{D0F300EE-A35B-46D8-85A6-3CE6168EAABA}"/>
              </a:ext>
            </a:extLst>
          </p:cNvPr>
          <p:cNvSpPr/>
          <p:nvPr/>
        </p:nvSpPr>
        <p:spPr>
          <a:xfrm rot="21145480">
            <a:off x="2357304" y="1545002"/>
            <a:ext cx="2153175" cy="1069325"/>
          </a:xfrm>
          <a:prstGeom prst="borderCallout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/>
              <a:t>PREGRAFISMO … DISEGNO E COLORO IL COLOSSEO</a:t>
            </a:r>
            <a:endParaRPr lang="it-IT" dirty="0"/>
          </a:p>
        </p:txBody>
      </p:sp>
      <p:sp>
        <p:nvSpPr>
          <p:cNvPr id="10" name="Callout: linea 9">
            <a:extLst>
              <a:ext uri="{FF2B5EF4-FFF2-40B4-BE49-F238E27FC236}">
                <a16:creationId xmlns:a16="http://schemas.microsoft.com/office/drawing/2014/main" id="{FE01D285-284A-425F-84D3-98053278D5BA}"/>
              </a:ext>
            </a:extLst>
          </p:cNvPr>
          <p:cNvSpPr/>
          <p:nvPr/>
        </p:nvSpPr>
        <p:spPr>
          <a:xfrm>
            <a:off x="8097328" y="1705062"/>
            <a:ext cx="2227567" cy="1249960"/>
          </a:xfrm>
          <a:prstGeom prst="borderCallout1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IL COLOSSEO VISTO ALL’ITALIA IN MINIATURA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42398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037">
        <p15:prstTrans prst="wind"/>
      </p:transition>
    </mc:Choice>
    <mc:Fallback>
      <p:transition spd="slow" advTm="60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7AA0591C-DE47-4059-ADEB-AC767195EB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1" t="-298" r="847" b="298"/>
          <a:stretch/>
        </p:blipFill>
        <p:spPr>
          <a:xfrm>
            <a:off x="7560601" y="2938330"/>
            <a:ext cx="4152694" cy="3099474"/>
          </a:xfrm>
          <a:prstGeom prst="rect">
            <a:avLst/>
          </a:prstGeom>
          <a:solidFill>
            <a:srgbClr val="FFFFFF">
              <a:shade val="85000"/>
            </a:srgbClr>
          </a:solidFill>
          <a:ln w="12065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7A36399-0829-4E2E-9CD6-8F89C00BF0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0280">
            <a:off x="4092968" y="1822579"/>
            <a:ext cx="4308892" cy="3056095"/>
          </a:xfrm>
          <a:prstGeom prst="rect">
            <a:avLst/>
          </a:prstGeom>
          <a:solidFill>
            <a:srgbClr val="FFFFFF">
              <a:shade val="85000"/>
            </a:srgbClr>
          </a:solidFill>
          <a:ln w="1206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1856063" y="171650"/>
            <a:ext cx="8217016" cy="1342238"/>
          </a:xfrm>
        </p:spPr>
        <p:txBody>
          <a:bodyPr rtlCol="0">
            <a:normAutofit fontScale="90000"/>
          </a:bodyPr>
          <a:lstStyle/>
          <a:p>
            <a:pPr algn="ctr" rtl="0"/>
            <a:br>
              <a:rPr lang="it-IT" sz="4900" dirty="0"/>
            </a:br>
            <a:br>
              <a:rPr lang="it-IT" sz="4900" dirty="0"/>
            </a:br>
            <a:br>
              <a:rPr lang="it-IT" sz="4900" dirty="0"/>
            </a:br>
            <a:br>
              <a:rPr lang="it-IT" sz="4900" dirty="0"/>
            </a:br>
            <a:r>
              <a:rPr lang="it-IT" sz="4400" dirty="0"/>
              <a:t>PROGETTO DI PLESSO </a:t>
            </a:r>
            <a:br>
              <a:rPr lang="it-IT" dirty="0"/>
            </a:b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92559E0-64D1-4A68-8394-9911214B6B1F}"/>
              </a:ext>
            </a:extLst>
          </p:cNvPr>
          <p:cNvSpPr txBox="1"/>
          <p:nvPr/>
        </p:nvSpPr>
        <p:spPr>
          <a:xfrm>
            <a:off x="2209801" y="1111699"/>
            <a:ext cx="8436427" cy="1081129"/>
          </a:xfrm>
          <a:prstGeom prst="rect">
            <a:avLst/>
          </a:prstGeom>
          <a:noFill/>
        </p:spPr>
        <p:txBody>
          <a:bodyPr wrap="square" rtlCol="0">
            <a:prstTxWarp prst="textCanDown">
              <a:avLst/>
            </a:prstTxWarp>
            <a:spAutoFit/>
          </a:bodyPr>
          <a:lstStyle/>
          <a:p>
            <a:r>
              <a:rPr lang="it-IT" sz="5400" b="1" dirty="0">
                <a:solidFill>
                  <a:schemeClr val="bg2">
                    <a:lumMod val="75000"/>
                  </a:schemeClr>
                </a:solidFill>
              </a:rPr>
              <a:t>«</a:t>
            </a:r>
            <a:r>
              <a:rPr lang="it-IT" sz="5400" b="1" dirty="0">
                <a:ln>
                  <a:solidFill>
                    <a:schemeClr val="tx2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</a:rPr>
              <a:t>IO NEL </a:t>
            </a:r>
            <a:r>
              <a:rPr lang="it-IT" sz="5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</a:rPr>
              <a:t>MIO</a:t>
            </a:r>
            <a:r>
              <a:rPr lang="it-IT" sz="5400" b="1" dirty="0"/>
              <a:t> </a:t>
            </a:r>
            <a:r>
              <a:rPr lang="it-IT" sz="5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</a:rPr>
              <a:t>PAESE</a:t>
            </a:r>
            <a:r>
              <a:rPr lang="it-IT" sz="5400" b="1" dirty="0">
                <a:solidFill>
                  <a:schemeClr val="bg2">
                    <a:lumMod val="75000"/>
                  </a:schemeClr>
                </a:solidFill>
              </a:rPr>
              <a:t>»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3EA4956-0BAE-4C1C-9BB0-1242B220C0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038">
            <a:off x="432250" y="3185156"/>
            <a:ext cx="3978998" cy="2683650"/>
          </a:xfrm>
          <a:prstGeom prst="rect">
            <a:avLst/>
          </a:prstGeom>
          <a:solidFill>
            <a:srgbClr val="FFFFFF">
              <a:shade val="85000"/>
            </a:srgbClr>
          </a:solidFill>
          <a:ln w="12065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81">
        <p:fade/>
      </p:transition>
    </mc:Choice>
    <mc:Fallback>
      <p:transition spd="med" advTm="69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CA48436A-A27F-42A2-B98E-2C2D11D7B2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853">
            <a:off x="5981183" y="608574"/>
            <a:ext cx="5764124" cy="424987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BBFC169-850F-496E-817B-896B78C43142}"/>
              </a:ext>
            </a:extLst>
          </p:cNvPr>
          <p:cNvSpPr txBox="1"/>
          <p:nvPr/>
        </p:nvSpPr>
        <p:spPr>
          <a:xfrm rot="21028693">
            <a:off x="1549137" y="598135"/>
            <a:ext cx="481388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2">
                    <a:lumMod val="25000"/>
                  </a:schemeClr>
                </a:solidFill>
              </a:rPr>
              <a:t>A ROMA VIVE PAPA FRANCESCO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7942E21-E199-4A04-B2D8-B571477906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707">
            <a:off x="492184" y="1960459"/>
            <a:ext cx="5891779" cy="44188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091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237">
        <p14:doors dir="vert"/>
      </p:transition>
    </mc:Choice>
    <mc:Fallback>
      <p:transition spd="slow" advTm="42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86A0E55-CBF9-4D3F-AE83-CE167195AD11}"/>
              </a:ext>
            </a:extLst>
          </p:cNvPr>
          <p:cNvSpPr txBox="1"/>
          <p:nvPr/>
        </p:nvSpPr>
        <p:spPr>
          <a:xfrm rot="21115018">
            <a:off x="2291396" y="682123"/>
            <a:ext cx="3842158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2">
                    <a:lumMod val="25000"/>
                  </a:schemeClr>
                </a:solidFill>
              </a:rPr>
              <a:t>E IL PRESIDENTE DELLA REPUBBLICA … SERGIO MATTARELLA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A1AAEB-60BB-4B61-9166-225BE19101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16" y="2187052"/>
            <a:ext cx="5531270" cy="4242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3B2F983-6B78-42DC-A41F-592534D412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54" y="498719"/>
            <a:ext cx="4844494" cy="5860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6563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623"/>
    </mc:Choice>
    <mc:Fallback>
      <p:transition advTm="4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corrimento verticale 5">
            <a:extLst>
              <a:ext uri="{FF2B5EF4-FFF2-40B4-BE49-F238E27FC236}">
                <a16:creationId xmlns:a16="http://schemas.microsoft.com/office/drawing/2014/main" id="{0C61B621-13C0-4A8E-9612-082F2E9429F3}"/>
              </a:ext>
            </a:extLst>
          </p:cNvPr>
          <p:cNvSpPr/>
          <p:nvPr/>
        </p:nvSpPr>
        <p:spPr>
          <a:xfrm rot="21374065">
            <a:off x="1960228" y="243805"/>
            <a:ext cx="7628388" cy="6197942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dirty="0"/>
              <a:t>LA NOSTRA STORIA</a:t>
            </a:r>
          </a:p>
          <a:p>
            <a:r>
              <a:rPr lang="it-IT" sz="2200" dirty="0"/>
              <a:t>E’ GIUSTA AVER MEMORIA</a:t>
            </a:r>
          </a:p>
          <a:p>
            <a:r>
              <a:rPr lang="it-IT" sz="2200" dirty="0"/>
              <a:t>DELL’ITALIA E LA SUA STORIA</a:t>
            </a:r>
          </a:p>
          <a:p>
            <a:r>
              <a:rPr lang="it-IT" sz="2200" dirty="0"/>
              <a:t>QUELLA DEL TEMPO DEI ROMANI</a:t>
            </a:r>
          </a:p>
          <a:p>
            <a:r>
              <a:rPr lang="it-IT" sz="2200" dirty="0"/>
              <a:t>QUELLA DI OGGI E DI DOMANI.</a:t>
            </a:r>
          </a:p>
          <a:p>
            <a:r>
              <a:rPr lang="it-IT" sz="2200" dirty="0"/>
              <a:t>IL NOSTRO CARO STIVALE </a:t>
            </a:r>
          </a:p>
          <a:p>
            <a:r>
              <a:rPr lang="it-IT" sz="2200" dirty="0"/>
              <a:t>FU DA SEMPRE UN PAESE SPECIALE</a:t>
            </a:r>
          </a:p>
          <a:p>
            <a:r>
              <a:rPr lang="it-IT" sz="2200" dirty="0"/>
              <a:t>CON ARTE E CON CULTURA</a:t>
            </a:r>
          </a:p>
          <a:p>
            <a:r>
              <a:rPr lang="it-IT" sz="2200" dirty="0"/>
              <a:t>DI CUI TUTTI DOBBIAMO AVERE CURA.</a:t>
            </a:r>
          </a:p>
          <a:p>
            <a:r>
              <a:rPr lang="it-IT" sz="2200" dirty="0"/>
              <a:t>OGNI CITTADINO ITALIANO</a:t>
            </a:r>
          </a:p>
          <a:p>
            <a:r>
              <a:rPr lang="it-IT" sz="2200" dirty="0"/>
              <a:t>AL SUO PAESE DEVE DARE UNA MANO</a:t>
            </a:r>
          </a:p>
          <a:p>
            <a:r>
              <a:rPr lang="it-IT" sz="2200" dirty="0"/>
              <a:t>CONOSCERLO E AMMIRARLO</a:t>
            </a:r>
          </a:p>
          <a:p>
            <a:r>
              <a:rPr lang="it-IT" sz="2200" dirty="0"/>
              <a:t>SOPRATTUTTO RISPETTARLO.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5478909"/>
      </p:ext>
    </p:extLst>
  </p:cSld>
  <p:clrMapOvr>
    <a:masterClrMapping/>
  </p:clrMapOvr>
  <p:transition spd="med" advTm="579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214E7F-BFD5-4918-92BE-DC4A673570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308">
            <a:off x="6068766" y="3021002"/>
            <a:ext cx="4805669" cy="34796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268819F-3D77-45D8-BC40-66198FF2D6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958">
            <a:off x="1579017" y="3422545"/>
            <a:ext cx="4727810" cy="3379484"/>
          </a:xfrm>
          <a:prstGeom prst="ellipse">
            <a:avLst/>
          </a:prstGeom>
          <a:ln w="63500" cap="rnd">
            <a:solidFill>
              <a:schemeClr val="tx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E1102A5-04C6-4949-B9F3-217F61EEB6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304" y="95696"/>
            <a:ext cx="4353193" cy="3076218"/>
          </a:xfrm>
          <a:prstGeom prst="ellipse">
            <a:avLst/>
          </a:prstGeom>
          <a:ln w="63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2F6F669F-16E7-442D-BD71-07C19F760E47}"/>
              </a:ext>
            </a:extLst>
          </p:cNvPr>
          <p:cNvSpPr/>
          <p:nvPr/>
        </p:nvSpPr>
        <p:spPr>
          <a:xfrm>
            <a:off x="614408" y="88676"/>
            <a:ext cx="5719279" cy="376187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/>
              <a:t>LA FONDAZIONE DI ROMA</a:t>
            </a:r>
          </a:p>
          <a:p>
            <a:r>
              <a:rPr lang="it-IT" sz="1100" dirty="0"/>
              <a:t>NUMITORE E AMULIO ERANO DUE FRATELLI E SI CONTENDEVANO LA CITTA’ DI ALBALONGA E IL TRONO. QUANDO AMULIO RIUSCI’ A CACCIARE IL FRATELLO COSTRINSE SUA FIGLIA A DIVENTARE VESTALE; NON SI SAREBBE POTUTA SPOSARE E NON CI SAREBBERO STATI RIVALI AL TRONO. REA SILVIA FU AMATA DAL DIO MARTE E NACQUERO DUE GEMELLI: REMO E ROMOLO. LO ZIO INFURIATO ORDINO’ DI UCCIDERE I DUE GEMELLI, MA LA GUARDIA NON EBBE CUORE DI UCCIDERLI E LI MISE IN UNA CESTA SUL FIUME TEVERE. UNA LUPA LI TROVO’ E LI SFAMO’ CON IL SUO LATTE. POCO DOPO PASSO’ UN PASTORE CHE LI PRESE E LI PORTO’ A CASA SUA. SUA MOGLIE LI CREBBE COME FIGLI E QUANDO FURONO GRANDI SCOPRIRONO LA VERITA’ E TORNARONO AD ALBALONGA, UCCISERO AMULIO E RESTITUIRONO IL TRONO AL NONNO NUMITORE. LIBERARONO LA MAMMA CHE ERA PRIGIONIERA E DECISERO DI FONDARE UNA LORO CITTA’. NON RIUSCIVANO PERO’ A METTERSI D’ACCORDO, COSI’ GLI DEI DECISERO CHE CHI AVREBBE VISTO PIU’ UCCELLI IN UN CERTO TEMPO E IN UNO SPAZIO DEFINITO DI CIELO, SAREBBE DIVENTATO RE.</a:t>
            </a:r>
          </a:p>
          <a:p>
            <a:r>
              <a:rPr lang="it-IT" sz="1100" dirty="0"/>
              <a:t>VINSE ROMOLO E TRACCIO’ CON L’ARATRO IL SOLCO CHE DELIMITAVA LA CITTA’ DI ROMA.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533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9658">
        <p14:prism/>
      </p:transition>
    </mc:Choice>
    <mc:Fallback>
      <p:transition spd="slow" advTm="96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2501A7-3AB7-43A4-9689-A1A3587AF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L’Italia tanto tempo fa era divisa in tanti stati diversi rispetto ad oggi… Dopo molte guerre, alleanze e conquiste si raggiunse l’Unità d’Italia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D882F64-225B-427F-93E1-3701BCCA09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9938">
            <a:off x="493673" y="1649835"/>
            <a:ext cx="5863086" cy="4690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3030A2BF-C2F9-4AFB-BE32-126DA6AE77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414">
            <a:off x="6178302" y="1777205"/>
            <a:ext cx="5643757" cy="4690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344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095">
        <p14:doors dir="vert"/>
      </p:transition>
    </mc:Choice>
    <mc:Fallback>
      <p:transition spd="slow" advTm="8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A207AB71-517C-4ED0-94E5-24CDD3F48C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348" y="3473330"/>
            <a:ext cx="4036059" cy="3116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382C82C-9C91-4EAA-A15A-B1BD77D0CFEE}"/>
              </a:ext>
            </a:extLst>
          </p:cNvPr>
          <p:cNvSpPr txBox="1"/>
          <p:nvPr/>
        </p:nvSpPr>
        <p:spPr>
          <a:xfrm rot="20566246">
            <a:off x="450097" y="689641"/>
            <a:ext cx="5031087" cy="24715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prstTxWarp prst="textFadeUp">
              <a:avLst/>
            </a:prstTxWarp>
            <a:spAutoFit/>
          </a:bodyPr>
          <a:lstStyle/>
          <a:p>
            <a:pPr algn="ctr"/>
            <a:r>
              <a:rPr lang="it-IT" sz="4800" b="1" dirty="0">
                <a:solidFill>
                  <a:schemeClr val="bg2">
                    <a:lumMod val="25000"/>
                  </a:schemeClr>
                </a:solidFill>
              </a:rPr>
              <a:t>LA BANDIERA ITALIANA :</a:t>
            </a:r>
          </a:p>
          <a:p>
            <a:pPr algn="ctr"/>
            <a:r>
              <a:rPr lang="it-IT" sz="4800" b="1" dirty="0">
                <a:solidFill>
                  <a:schemeClr val="bg2">
                    <a:lumMod val="25000"/>
                  </a:schemeClr>
                </a:solidFill>
              </a:rPr>
              <a:t> IL TRICOLORE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DF4B516-03CF-4B19-9912-CF37231EB9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23" y="116828"/>
            <a:ext cx="4043204" cy="317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A676C11-B364-4E38-AF15-9FBB9E4A21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209" y="3565609"/>
            <a:ext cx="4145348" cy="3116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1143587"/>
      </p:ext>
    </p:extLst>
  </p:cSld>
  <p:clrMapOvr>
    <a:masterClrMapping/>
  </p:clrMapOvr>
  <p:transition spd="slow" advTm="676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BBA0A6C-E3B5-4AFC-BD4F-CDDEC94EC03F}"/>
              </a:ext>
            </a:extLst>
          </p:cNvPr>
          <p:cNvSpPr txBox="1"/>
          <p:nvPr/>
        </p:nvSpPr>
        <p:spPr>
          <a:xfrm>
            <a:off x="1300294" y="604008"/>
            <a:ext cx="10125512" cy="707886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/>
            </a:prstTxWarp>
            <a:spAutoFit/>
          </a:bodyPr>
          <a:lstStyle/>
          <a:p>
            <a:r>
              <a:rPr lang="it-IT" sz="4000" b="1" dirty="0">
                <a:solidFill>
                  <a:schemeClr val="bg2">
                    <a:lumMod val="25000"/>
                  </a:schemeClr>
                </a:solidFill>
              </a:rPr>
              <a:t>ASCOLTIAMO L’INNO NAZIONALE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48E580-BA1A-4003-8967-102108508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62" y="1742737"/>
            <a:ext cx="5295788" cy="4388502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2FC2521-E5C2-4EEE-BABE-ACEBCFCAF0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01" y="1742737"/>
            <a:ext cx="5853913" cy="438850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96069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491">
        <p15:prstTrans prst="fracture"/>
      </p:transition>
    </mc:Choice>
    <mc:Fallback>
      <p:transition spd="slow" advTm="44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DISEGNO COSTITUZIONE">
            <a:extLst>
              <a:ext uri="{FF2B5EF4-FFF2-40B4-BE49-F238E27FC236}">
                <a16:creationId xmlns:a16="http://schemas.microsoft.com/office/drawing/2014/main" id="{BCCEC8AC-E7AE-48F0-99F4-5065FD131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75" b="5775"/>
          <a:stretch/>
        </p:blipFill>
        <p:spPr bwMode="auto">
          <a:xfrm rot="452856">
            <a:off x="7151435" y="244292"/>
            <a:ext cx="4238973" cy="636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5F1665-011C-4A95-AA62-F357892F98B5}"/>
              </a:ext>
            </a:extLst>
          </p:cNvPr>
          <p:cNvSpPr txBox="1"/>
          <p:nvPr/>
        </p:nvSpPr>
        <p:spPr>
          <a:xfrm>
            <a:off x="738400" y="480998"/>
            <a:ext cx="684738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2">
                    <a:lumMod val="25000"/>
                  </a:schemeClr>
                </a:solidFill>
              </a:rPr>
              <a:t>IO SONO UN CITTADINO ITALIANO, APPARTENGO AD UNA COMUNITA’ E DEVO RISPETTARE DELLE REGOLE. </a:t>
            </a:r>
          </a:p>
          <a:p>
            <a:r>
              <a:rPr lang="it-IT" sz="2800" dirty="0">
                <a:solidFill>
                  <a:schemeClr val="bg2">
                    <a:lumMod val="25000"/>
                  </a:schemeClr>
                </a:solidFill>
              </a:rPr>
              <a:t>QUESTE SONO SCRITTE IN UN GRANDE LIBRO CHIAMATO     </a:t>
            </a:r>
            <a:r>
              <a:rPr lang="it-IT" sz="3200" b="1" dirty="0">
                <a:solidFill>
                  <a:schemeClr val="bg2">
                    <a:lumMod val="25000"/>
                  </a:schemeClr>
                </a:solidFill>
              </a:rPr>
              <a:t>COSTITUZIONE</a:t>
            </a:r>
            <a:r>
              <a:rPr lang="it-IT" sz="32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endParaRPr lang="it-IT" sz="28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it-IT" sz="2800" dirty="0">
                <a:solidFill>
                  <a:schemeClr val="bg2">
                    <a:lumMod val="25000"/>
                  </a:schemeClr>
                </a:solidFill>
              </a:rPr>
              <a:t>IN ESSO SI STABILISCE COME I CITTADINI DEVONO VIVERE IN UNO STATO; CHE COSA SI PUO’ FARE E CHE COSA NON SI PUO’ FARE.</a:t>
            </a:r>
          </a:p>
        </p:txBody>
      </p:sp>
    </p:spTree>
    <p:extLst>
      <p:ext uri="{BB962C8B-B14F-4D97-AF65-F5344CB8AC3E}">
        <p14:creationId xmlns:p14="http://schemas.microsoft.com/office/powerpoint/2010/main" val="3124751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5342">
        <p:cut/>
      </p:transition>
    </mc:Choice>
    <mc:Fallback>
      <p:transition advTm="5342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41227EC5-FBAC-4D78-AA11-BE29EEDAE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535">
            <a:off x="1540036" y="3185951"/>
            <a:ext cx="4050137" cy="3544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5C8668D-5D7A-4C35-8794-D4C80799A2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9005">
            <a:off x="292051" y="205710"/>
            <a:ext cx="4216643" cy="3492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BDE0C7A-EBB9-42A4-B0F9-4E78E494EF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3180">
            <a:off x="5185666" y="135176"/>
            <a:ext cx="4596333" cy="3320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Fumetto: ovale 11">
            <a:extLst>
              <a:ext uri="{FF2B5EF4-FFF2-40B4-BE49-F238E27FC236}">
                <a16:creationId xmlns:a16="http://schemas.microsoft.com/office/drawing/2014/main" id="{3488D744-56A4-4F52-8194-42A2B15FB26C}"/>
              </a:ext>
            </a:extLst>
          </p:cNvPr>
          <p:cNvSpPr/>
          <p:nvPr/>
        </p:nvSpPr>
        <p:spPr>
          <a:xfrm rot="743814">
            <a:off x="2918270" y="192496"/>
            <a:ext cx="1905437" cy="1032497"/>
          </a:xfrm>
          <a:prstGeom prst="wedgeEllipse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DIRITTO AL NOME</a:t>
            </a:r>
          </a:p>
        </p:txBody>
      </p:sp>
      <p:sp>
        <p:nvSpPr>
          <p:cNvPr id="13" name="Fumetto: ovale 12">
            <a:extLst>
              <a:ext uri="{FF2B5EF4-FFF2-40B4-BE49-F238E27FC236}">
                <a16:creationId xmlns:a16="http://schemas.microsoft.com/office/drawing/2014/main" id="{91908401-A40C-45FA-88D2-EE15FF9A416A}"/>
              </a:ext>
            </a:extLst>
          </p:cNvPr>
          <p:cNvSpPr/>
          <p:nvPr/>
        </p:nvSpPr>
        <p:spPr>
          <a:xfrm rot="607325">
            <a:off x="8566884" y="313679"/>
            <a:ext cx="2214957" cy="1353094"/>
          </a:xfrm>
          <a:prstGeom prst="wedgeEllipse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DIRITTO AD AVERE UNA FAMIGLIA 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2D10855-7FAD-4DC4-9C9D-163ED47A0E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235" y="3288602"/>
            <a:ext cx="3754448" cy="3456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Fumetto: ovale 14">
            <a:extLst>
              <a:ext uri="{FF2B5EF4-FFF2-40B4-BE49-F238E27FC236}">
                <a16:creationId xmlns:a16="http://schemas.microsoft.com/office/drawing/2014/main" id="{AA42295E-6E85-4610-9782-D96D9B1D169B}"/>
              </a:ext>
            </a:extLst>
          </p:cNvPr>
          <p:cNvSpPr/>
          <p:nvPr/>
        </p:nvSpPr>
        <p:spPr>
          <a:xfrm rot="20789574">
            <a:off x="9776026" y="2192090"/>
            <a:ext cx="2214957" cy="1353094"/>
          </a:xfrm>
          <a:prstGeom prst="wedgeEllipse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DIRITTO AD ESSERE AMATI E CURATI </a:t>
            </a:r>
          </a:p>
        </p:txBody>
      </p:sp>
      <p:sp>
        <p:nvSpPr>
          <p:cNvPr id="18" name="Fumetto: ovale 17">
            <a:extLst>
              <a:ext uri="{FF2B5EF4-FFF2-40B4-BE49-F238E27FC236}">
                <a16:creationId xmlns:a16="http://schemas.microsoft.com/office/drawing/2014/main" id="{B6004F08-8049-45BB-B791-E64586360B14}"/>
              </a:ext>
            </a:extLst>
          </p:cNvPr>
          <p:cNvSpPr/>
          <p:nvPr/>
        </p:nvSpPr>
        <p:spPr>
          <a:xfrm rot="1442418">
            <a:off x="5091870" y="4281806"/>
            <a:ext cx="2214957" cy="1353094"/>
          </a:xfrm>
          <a:prstGeom prst="wedgeEllipse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DIRITTO AL GIOCO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912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759">
        <p14:ripple/>
      </p:transition>
    </mc:Choice>
    <mc:Fallback>
      <p:transition spd="slow" advTm="67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75FFEDE-ECC5-4A46-AE42-51D728476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41" y="1336956"/>
            <a:ext cx="5955515" cy="4748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C064E9B-904C-454C-B90A-B470AAB38D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56" y="1336956"/>
            <a:ext cx="5670841" cy="474878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93836BD-F7B3-45FF-AC8C-4CAEB8874AA7}"/>
              </a:ext>
            </a:extLst>
          </p:cNvPr>
          <p:cNvSpPr txBox="1"/>
          <p:nvPr/>
        </p:nvSpPr>
        <p:spPr>
          <a:xfrm>
            <a:off x="737117" y="479871"/>
            <a:ext cx="1093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2">
                    <a:lumMod val="25000"/>
                  </a:schemeClr>
                </a:solidFill>
              </a:rPr>
              <a:t>I DIRITTI RACCONTATI ATTRAVERSO LE FIABE ….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737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4192">
        <p14:honeycomb/>
      </p:transition>
    </mc:Choice>
    <mc:Fallback>
      <p:transition spd="slow" advTm="41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5">
            <a:extLst>
              <a:ext uri="{FF2B5EF4-FFF2-40B4-BE49-F238E27FC236}">
                <a16:creationId xmlns:a16="http://schemas.microsoft.com/office/drawing/2014/main" id="{382273E9-8262-453A-AFE5-083C06178357}"/>
              </a:ext>
            </a:extLst>
          </p:cNvPr>
          <p:cNvSpPr txBox="1">
            <a:spLocks/>
          </p:cNvSpPr>
          <p:nvPr/>
        </p:nvSpPr>
        <p:spPr>
          <a:xfrm>
            <a:off x="925024" y="1147664"/>
            <a:ext cx="10341951" cy="6908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it-IT" sz="1800" dirty="0"/>
              <a:t>LE FINALITA’ DEL PROGETTO SONO QUELLE DI RECUPERARE IL SENSO CIVICO E </a:t>
            </a:r>
            <a:br>
              <a:rPr lang="it-IT" sz="1800" dirty="0"/>
            </a:br>
            <a:r>
              <a:rPr lang="it-IT" sz="1800" dirty="0"/>
              <a:t>CONOSCERE IL PROPRIO PAESE E LA SUA LEGGE FONDAMENTALE (LA COSTITUZIONE), APPROFONDIRE IL SENSO DI APPARTENENZA ALLA PROPRIA FAMIGLIA E ALLA COMUNITA’ (A LIVELLO LOCALE, REGIONALE, NAZIONALE).</a:t>
            </a:r>
          </a:p>
          <a:p>
            <a:pPr algn="just">
              <a:lnSpc>
                <a:spcPct val="150000"/>
              </a:lnSpc>
            </a:pPr>
            <a:r>
              <a:rPr lang="it-IT" sz="1800" dirty="0"/>
              <a:t>IL PERCORSO PROGETTUALE HA SVILUPPATO GLI ASPETTI STORICI, CULTURALI E GEOGRAFICI CHE HANNO PORTATO ALLA NASCITA DELL’ITALIA UNITA E CHE SI INSCRIVE NELL’INSEGNAMENTO DI « CITTADINANZA E COSTITUZIONE» CHE, DALLA SCUOLA DELL’INFANZIA, SI ESTENDE AGLI ALTRI GRADI SCOLASTICI PER IMPARARE AD ESSERE CITTADINI PIU’ CONSAPEVOLI E MATURI, DEGNI DI UN PAESE CHE VA VISSUTO,VALORIZZATO  E RISPETTATO.</a:t>
            </a:r>
          </a:p>
        </p:txBody>
      </p:sp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p:transition spd="slow" advTm="9085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76027BE-B3D2-4A3E-8CD1-8BC0C636C0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2484">
            <a:off x="5810203" y="2360452"/>
            <a:ext cx="5997654" cy="416561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B6B2792-1C05-4C19-9302-574D442B47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8171">
            <a:off x="372670" y="279765"/>
            <a:ext cx="5746282" cy="4525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199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035">
        <p14:warp dir="in"/>
      </p:transition>
    </mc:Choice>
    <mc:Fallback>
      <p:transition spd="slow" advTm="50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13C37CE-AB45-43C8-8244-4942690EEF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200">
            <a:off x="6275169" y="455161"/>
            <a:ext cx="5557033" cy="4554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44F0753-D7BD-455B-8602-FAC0096342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7847">
            <a:off x="382542" y="1899853"/>
            <a:ext cx="5734695" cy="4543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602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24"/>
    </mc:Choice>
    <mc:Fallback>
      <p:transition advTm="5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49AC9F-5A83-47A8-BD64-E19AF348A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bg2">
                    <a:lumMod val="25000"/>
                  </a:schemeClr>
                </a:solidFill>
              </a:rPr>
              <a:t>QUALCOSA IN PIU’ SUL NOSTRO PAESE</a:t>
            </a:r>
            <a:endParaRPr lang="it-IT" dirty="0"/>
          </a:p>
        </p:txBody>
      </p:sp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10A9DD8C-C7AA-492E-9929-0CFD42E124E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9" b="5449"/>
          <a:stretch>
            <a:fillRect/>
          </a:stretch>
        </p:blipFill>
        <p:spPr/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9863073-F9AC-46A3-8B69-744DD4EA65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LA MAGLIA AZZURRA DELLA NOSTRA SQUADRA NAZIONALE</a:t>
            </a:r>
          </a:p>
          <a:p>
            <a:endParaRPr lang="it-IT" dirty="0"/>
          </a:p>
        </p:txBody>
      </p:sp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543EFDC4-CCE2-496B-9AC7-180782B560F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5" b="12765"/>
          <a:stretch>
            <a:fillRect/>
          </a:stretch>
        </p:blipFill>
        <p:spPr>
          <a:xfrm>
            <a:off x="6975717" y="1900210"/>
            <a:ext cx="3935536" cy="2571736"/>
          </a:xfr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F0B6D60-8093-46A7-AD02-10D028F45263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dirty="0"/>
              <a:t>LA NOSTRA MONETA :L’EURO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1292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718">
        <p15:prstTrans prst="crush"/>
      </p:transition>
    </mc:Choice>
    <mc:Fallback>
      <p:transition spd="slow" advTm="57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VISITIAMO LA NOSTRA PROVINCIA:</a:t>
            </a:r>
            <a:br>
              <a:rPr lang="it-IT" dirty="0"/>
            </a:br>
            <a:r>
              <a:rPr lang="it-IT" dirty="0"/>
              <a:t>PERUGIA</a:t>
            </a:r>
            <a:br>
              <a:rPr lang="it-IT" dirty="0"/>
            </a:br>
            <a:endParaRPr lang="it-IT" dirty="0"/>
          </a:p>
        </p:txBody>
      </p:sp>
      <p:pic>
        <p:nvPicPr>
          <p:cNvPr id="3" name="Segnaposto immagine 2">
            <a:extLst>
              <a:ext uri="{FF2B5EF4-FFF2-40B4-BE49-F238E27FC236}">
                <a16:creationId xmlns:a16="http://schemas.microsoft.com/office/drawing/2014/main" id="{A9BBB2F6-BED2-439F-B47F-E082BC1C4EE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3" r="9303"/>
          <a:stretch>
            <a:fillRect/>
          </a:stretch>
        </p:blipFill>
        <p:spPr/>
      </p:pic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C62D9DB3-9A68-4679-B602-15260498687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/>
      </p:pic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D3FBAE21-7E2B-4135-9369-D6A810B9AC5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r="21129"/>
          <a:stretch>
            <a:fillRect/>
          </a:stretch>
        </p:blipFill>
        <p:spPr>
          <a:xfrm rot="5400000">
            <a:off x="5891192" y="3084589"/>
            <a:ext cx="2304542" cy="2993365"/>
          </a:xfrm>
        </p:spPr>
      </p:pic>
      <p:sp>
        <p:nvSpPr>
          <p:cNvPr id="10" name="Segnaposto testo 9"/>
          <p:cNvSpPr>
            <a:spLocks noGrp="1"/>
          </p:cNvSpPr>
          <p:nvPr>
            <p:ph type="body" sz="half" idx="21"/>
          </p:nvPr>
        </p:nvSpPr>
        <p:spPr/>
        <p:txBody>
          <a:bodyPr rtlCol="0"/>
          <a:lstStyle/>
          <a:p>
            <a:pPr rtl="0"/>
            <a:endParaRPr lang="it-IT" dirty="0"/>
          </a:p>
          <a:p>
            <a:pPr rtl="0"/>
            <a:endParaRPr lang="it-IT" dirty="0"/>
          </a:p>
          <a:p>
            <a:pPr rtl="0"/>
            <a:r>
              <a:rPr lang="it-IT" dirty="0"/>
              <a:t>A CONCLUSIONE DEL PROGETTO I BAMBINI HANNO VISITATO PERUGIA</a:t>
            </a:r>
          </a:p>
          <a:p>
            <a:pPr rtl="0"/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9395">
        <p15:prstTrans prst="curtains"/>
      </p:transition>
    </mc:Choice>
    <mc:Fallback>
      <p:transition spd="slow" advTm="93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FINE</a:t>
            </a: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794">
        <p15:prstTrans prst="fallOver"/>
      </p:transition>
    </mc:Choice>
    <mc:Fallback>
      <p:transition spd="slow" advTm="6794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724F70-A0C3-4FC8-BEC0-FA5A757128EF}"/>
              </a:ext>
            </a:extLst>
          </p:cNvPr>
          <p:cNvSpPr txBox="1"/>
          <p:nvPr/>
        </p:nvSpPr>
        <p:spPr>
          <a:xfrm>
            <a:off x="720557" y="121299"/>
            <a:ext cx="11101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2">
                    <a:lumMod val="25000"/>
                  </a:schemeClr>
                </a:solidFill>
              </a:rPr>
              <a:t>MI PRESENTO … </a:t>
            </a:r>
          </a:p>
          <a:p>
            <a:r>
              <a:rPr lang="it-IT" sz="2000" b="1" dirty="0">
                <a:solidFill>
                  <a:schemeClr val="bg2">
                    <a:lumMod val="25000"/>
                  </a:schemeClr>
                </a:solidFill>
              </a:rPr>
              <a:t>OGNI PERSONA E’ UNICA E SPECIALE, HA CARATTERISTICHE CHE LA DISTINGUONO DAGLI ALTRI </a:t>
            </a:r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…</a:t>
            </a:r>
          </a:p>
          <a:p>
            <a:r>
              <a:rPr lang="it-IT" b="1" dirty="0">
                <a:solidFill>
                  <a:schemeClr val="bg2">
                    <a:lumMod val="25000"/>
                  </a:schemeClr>
                </a:solidFill>
              </a:rPr>
              <a:t>            </a:t>
            </a:r>
            <a:r>
              <a:rPr lang="it-IT" sz="2400" b="1" dirty="0">
                <a:solidFill>
                  <a:schemeClr val="bg2">
                    <a:lumMod val="25000"/>
                  </a:schemeClr>
                </a:solidFill>
              </a:rPr>
              <a:t>COSTRUIAMO LA CARTA D’IDENTITA’</a:t>
            </a:r>
            <a:endParaRPr lang="it-IT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E61BD51-7F03-4C6F-8F4A-5E1628B8E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480" y="1845712"/>
            <a:ext cx="3587300" cy="434409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EBB4747-BC6A-4BD2-A8DE-64F75B4A23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515">
            <a:off x="4036972" y="1725805"/>
            <a:ext cx="6928588" cy="4733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6357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7976">
        <p14:flash/>
      </p:transition>
    </mc:Choice>
    <mc:Fallback>
      <p:transition spd="slow" advTm="79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6C8655A-4A4A-4CA9-BAB3-0C96CE0FD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1630">
            <a:off x="540085" y="644648"/>
            <a:ext cx="5514105" cy="4075643"/>
          </a:xfrm>
          <a:prstGeom prst="rect">
            <a:avLst/>
          </a:prstGeom>
          <a:ln w="57150" cap="rnd">
            <a:solidFill>
              <a:schemeClr val="tx1">
                <a:lumMod val="20000"/>
                <a:lumOff val="8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3D7AC0A-4D19-4178-B518-37F00DEB87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7605">
            <a:off x="5166856" y="2457191"/>
            <a:ext cx="6038500" cy="4700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softEdge rad="635000"/>
          </a:effectLst>
          <a:scene3d>
            <a:camera prst="isometricBottomDown"/>
            <a:lightRig rig="threePt" dir="t"/>
          </a:scene3d>
          <a:sp3d contourW="6350" prstMaterial="matte">
            <a:contourClr>
              <a:srgbClr val="969696"/>
            </a:contourClr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F2C2732-F420-433D-A32D-6A2ED281E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02520">
            <a:off x="6131335" y="706046"/>
            <a:ext cx="5371300" cy="24177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257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320">
        <p15:prstTrans prst="fallOver"/>
      </p:transition>
    </mc:Choice>
    <mc:Fallback>
      <p:transition spd="slow" advTm="73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 rot="20824730">
            <a:off x="7001805" y="4673054"/>
            <a:ext cx="3180778" cy="1585050"/>
          </a:xfrm>
        </p:spPr>
        <p:txBody>
          <a:bodyPr rtlCol="0">
            <a:prstTxWarp prst="textCanUp">
              <a:avLst/>
            </a:prstTxWarp>
            <a:normAutofit fontScale="85000" lnSpcReduction="10000"/>
          </a:bodyPr>
          <a:lstStyle/>
          <a:p>
            <a:pPr rtl="0"/>
            <a:r>
              <a:rPr lang="it-IT" sz="4400" b="1" dirty="0"/>
              <a:t> </a:t>
            </a:r>
            <a:r>
              <a:rPr lang="it-IT" sz="5400" b="1" dirty="0"/>
              <a:t>LA MIA FAMIGLIA</a:t>
            </a:r>
          </a:p>
        </p:txBody>
      </p:sp>
      <p:pic>
        <p:nvPicPr>
          <p:cNvPr id="18" name="Segnaposto immagine 17">
            <a:extLst>
              <a:ext uri="{FF2B5EF4-FFF2-40B4-BE49-F238E27FC236}">
                <a16:creationId xmlns:a16="http://schemas.microsoft.com/office/drawing/2014/main" id="{21116776-1719-44DC-9A42-7D43802B2F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r="735"/>
          <a:stretch>
            <a:fillRect/>
          </a:stretch>
        </p:blipFill>
        <p:spPr>
          <a:xfrm rot="685621">
            <a:off x="7247370" y="965932"/>
            <a:ext cx="4515803" cy="34736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CD857D6-84EA-41AE-8404-E910922562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49" y="1036996"/>
            <a:ext cx="5876828" cy="442858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5B9FD3E-C090-4E9B-8593-B48D6BDA9FC1}"/>
              </a:ext>
            </a:extLst>
          </p:cNvPr>
          <p:cNvSpPr txBox="1"/>
          <p:nvPr/>
        </p:nvSpPr>
        <p:spPr>
          <a:xfrm>
            <a:off x="578497" y="113807"/>
            <a:ext cx="1061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2">
                    <a:lumMod val="25000"/>
                  </a:schemeClr>
                </a:solidFill>
              </a:rPr>
              <a:t>SCOPRIAMO LE PERSONE IMPORTANTI CHE SONO VICINE A NOI, CHE CI VOGLIONO BENE E A CUI NOI VOGLIAMO BENE 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178">
        <p15:prstTrans prst="drape"/>
      </p:transition>
    </mc:Choice>
    <mc:Fallback>
      <p:transition spd="slow" advTm="61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rtl="0"/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FREQUENTO LA SCUOLA DELL’INFANZIA</a:t>
            </a:r>
            <a:br>
              <a:rPr lang="it-IT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 « IL CASTELLO ROTONDO» DI RIPA</a:t>
            </a:r>
          </a:p>
        </p:txBody>
      </p:sp>
      <p:pic>
        <p:nvPicPr>
          <p:cNvPr id="22" name="Segnaposto immagine 21">
            <a:extLst>
              <a:ext uri="{FF2B5EF4-FFF2-40B4-BE49-F238E27FC236}">
                <a16:creationId xmlns:a16="http://schemas.microsoft.com/office/drawing/2014/main" id="{8C8B5B63-C699-46F0-91BE-6E48A688355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r="12849"/>
          <a:stretch>
            <a:fillRect/>
          </a:stretch>
        </p:blipFill>
        <p:spPr/>
      </p:pic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D2BC871B-74B6-4EBC-802B-B99625A0BE0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r="13771"/>
          <a:stretch>
            <a:fillRect/>
          </a:stretch>
        </p:blipFill>
        <p:spPr>
          <a:xfrm>
            <a:off x="1262644" y="1823794"/>
            <a:ext cx="2715768" cy="2776799"/>
          </a:xfrm>
        </p:spPr>
      </p:pic>
      <p:pic>
        <p:nvPicPr>
          <p:cNvPr id="20" name="Segnaposto immagine 19">
            <a:extLst>
              <a:ext uri="{FF2B5EF4-FFF2-40B4-BE49-F238E27FC236}">
                <a16:creationId xmlns:a16="http://schemas.microsoft.com/office/drawing/2014/main" id="{AE531EB4-DEE7-4F49-9301-DA78C83AD3A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r="13315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322751966"/>
      </p:ext>
    </p:extLst>
  </p:cSld>
  <p:clrMapOvr>
    <a:masterClrMapping/>
  </p:clrMapOvr>
  <p:transition spd="slow" advTm="674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DC4A615B-1DD3-4932-AB47-3B1A139848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8395">
            <a:off x="477675" y="2861506"/>
            <a:ext cx="5362019" cy="36501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3CDF66C-B139-4256-9FE5-B063FD711B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185" y="84629"/>
            <a:ext cx="5236384" cy="38507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20986451">
            <a:off x="241465" y="1193015"/>
            <a:ext cx="5013470" cy="1294899"/>
          </a:xfrm>
        </p:spPr>
        <p:txBody>
          <a:bodyPr rtlCol="0">
            <a:prstTxWarp prst="textDeflate">
              <a:avLst/>
            </a:prstTxWarp>
            <a:noAutofit/>
          </a:bodyPr>
          <a:lstStyle/>
          <a:p>
            <a:pPr algn="ctr" rtl="0"/>
            <a:r>
              <a:rPr lang="it-IT" sz="6600" b="1" dirty="0">
                <a:solidFill>
                  <a:schemeClr val="bg2">
                    <a:lumMod val="25000"/>
                  </a:schemeClr>
                </a:solidFill>
              </a:rPr>
              <a:t>ABITO A …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31387A4-FDC7-4BAE-8102-A012E1236B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6195">
            <a:off x="7112300" y="3151849"/>
            <a:ext cx="4578435" cy="33332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7697">
        <p14:flip dir="r"/>
      </p:transition>
    </mc:Choice>
    <mc:Fallback>
      <p:transition spd="slow" advTm="76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28FCAB-D7EC-4920-8623-F50AF420C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163" y="706016"/>
            <a:ext cx="10058402" cy="1219200"/>
          </a:xfrm>
        </p:spPr>
        <p:txBody>
          <a:bodyPr>
            <a:prstTxWarp prst="textDeflateInflate">
              <a:avLst/>
            </a:prstTxWarp>
          </a:bodyPr>
          <a:lstStyle/>
          <a:p>
            <a:r>
              <a:rPr lang="it-IT" b="1" dirty="0">
                <a:solidFill>
                  <a:schemeClr val="bg2">
                    <a:lumMod val="25000"/>
                  </a:schemeClr>
                </a:solidFill>
              </a:rPr>
              <a:t>CONOSCIAMO IL NOSTRO PAESE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14E0BAE-E18B-4C8D-8FEC-2ED3C72C6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958" y="1354016"/>
            <a:ext cx="6761334" cy="5071851"/>
          </a:xfr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17DB594-9D44-485E-8978-4302DF633C72}"/>
              </a:ext>
            </a:extLst>
          </p:cNvPr>
          <p:cNvSpPr/>
          <p:nvPr/>
        </p:nvSpPr>
        <p:spPr>
          <a:xfrm>
            <a:off x="9504569" y="3429000"/>
            <a:ext cx="2185072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 PIANELLO PASSA IL FIUME CHIASCIO</a:t>
            </a:r>
          </a:p>
        </p:txBody>
      </p:sp>
      <p:sp>
        <p:nvSpPr>
          <p:cNvPr id="8" name="Segno di sottrazione 7">
            <a:extLst>
              <a:ext uri="{FF2B5EF4-FFF2-40B4-BE49-F238E27FC236}">
                <a16:creationId xmlns:a16="http://schemas.microsoft.com/office/drawing/2014/main" id="{4C953443-46C0-44CD-B24C-4E01C234DFB9}"/>
              </a:ext>
            </a:extLst>
          </p:cNvPr>
          <p:cNvSpPr/>
          <p:nvPr/>
        </p:nvSpPr>
        <p:spPr>
          <a:xfrm rot="5400000">
            <a:off x="9454105" y="5113361"/>
            <a:ext cx="2286000" cy="67491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20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6419">
        <p14:switch dir="r"/>
      </p:transition>
    </mc:Choice>
    <mc:Fallback>
      <p:transition spd="slow" advTm="64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1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2.3|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|1.7|1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6|1.4|1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6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5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6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"/>
</p:tagLst>
</file>

<file path=ppt/theme/theme1.xml><?xml version="1.0" encoding="utf-8"?>
<a:theme xmlns:a="http://schemas.openxmlformats.org/drawingml/2006/main" name="Illustrazione natura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40_TF03431377.potx" id="{4A9228DC-24B8-4FB6-B608-D7A41AA068FF}" vid="{DD4AB564-C0F8-40A4-819D-C47843D8BB03}"/>
    </a:ext>
  </a:extLst>
</a:theme>
</file>

<file path=ppt/theme/theme2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 a tema naturale, modello con paesaggio illustrato (widescreen)</Template>
  <TotalTime>955</TotalTime>
  <Words>667</Words>
  <Application>Microsoft Office PowerPoint</Application>
  <PresentationFormat>Widescreen</PresentationFormat>
  <Paragraphs>85</Paragraphs>
  <Slides>34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7" baseType="lpstr">
      <vt:lpstr>Arial</vt:lpstr>
      <vt:lpstr>Segoe Print</vt:lpstr>
      <vt:lpstr>Illustrazione natura 16x9</vt:lpstr>
      <vt:lpstr>SCUOLA DELL’INFANZIA DI RIPA  « IL CASTELLO ROTONDO» </vt:lpstr>
      <vt:lpstr>    PROGETTO DI PLESSO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FREQUENTO LA SCUOLA DELL’INFANZIA  « IL CASTELLO ROTONDO» DI RIPA</vt:lpstr>
      <vt:lpstr>ABITO A …</vt:lpstr>
      <vt:lpstr>CONOSCIAMO IL NOSTRO PAESE </vt:lpstr>
      <vt:lpstr>Presentazione standard di PowerPoint</vt:lpstr>
      <vt:lpstr>LA CITTA’ DI TUTTI NOI E’ PERUGIA </vt:lpstr>
      <vt:lpstr>Presentazione standard di PowerPoint</vt:lpstr>
      <vt:lpstr>PERUGIA SI TROVA IN UMBRIA</vt:lpstr>
      <vt:lpstr>Presentazione standard di PowerPoint</vt:lpstr>
      <vt:lpstr>Presentazione standard di PowerPoint</vt:lpstr>
      <vt:lpstr>Presentazione standard di PowerPoint</vt:lpstr>
      <vt:lpstr>L’ITALIA E’ 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L’Italia tanto tempo fa era divisa in tanti stati diversi rispetto ad oggi… Dopo molte guerre, alleanze e conquiste si raggiunse l’Unità d’Italia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QUALCOSA IN PIU’ SUL NOSTRO PAESE</vt:lpstr>
      <vt:lpstr>VISITIAMO LA NOSTRA PROVINCIA: PERUGIA </vt:lpstr>
      <vt:lpstr>FINE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SCUOLA DELL’INFANZIA DI RIPA  « IL CASTELLO ROTONDO»</dc:title>
  <dc:creator>USER</dc:creator>
  <cp:lastModifiedBy>USER</cp:lastModifiedBy>
  <cp:revision>68</cp:revision>
  <dcterms:created xsi:type="dcterms:W3CDTF">2018-07-03T09:03:08Z</dcterms:created>
  <dcterms:modified xsi:type="dcterms:W3CDTF">2018-07-05T13:38:17Z</dcterms:modified>
</cp:coreProperties>
</file>